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notesMasterIdLst>
    <p:notesMasterId r:id="rId32"/>
  </p:notesMasterIdLst>
  <p:sldIdLst>
    <p:sldId id="322" r:id="rId2"/>
    <p:sldId id="426" r:id="rId3"/>
    <p:sldId id="428" r:id="rId4"/>
    <p:sldId id="423" r:id="rId5"/>
    <p:sldId id="424" r:id="rId6"/>
    <p:sldId id="427" r:id="rId7"/>
    <p:sldId id="425" r:id="rId8"/>
    <p:sldId id="389" r:id="rId9"/>
    <p:sldId id="410" r:id="rId10"/>
    <p:sldId id="411" r:id="rId11"/>
    <p:sldId id="412" r:id="rId12"/>
    <p:sldId id="417" r:id="rId13"/>
    <p:sldId id="418" r:id="rId14"/>
    <p:sldId id="429" r:id="rId15"/>
    <p:sldId id="430" r:id="rId16"/>
    <p:sldId id="431" r:id="rId17"/>
    <p:sldId id="432" r:id="rId18"/>
    <p:sldId id="433" r:id="rId19"/>
    <p:sldId id="434" r:id="rId20"/>
    <p:sldId id="438" r:id="rId21"/>
    <p:sldId id="439" r:id="rId22"/>
    <p:sldId id="440" r:id="rId23"/>
    <p:sldId id="441" r:id="rId24"/>
    <p:sldId id="442" r:id="rId25"/>
    <p:sldId id="445" r:id="rId26"/>
    <p:sldId id="444" r:id="rId27"/>
    <p:sldId id="446" r:id="rId28"/>
    <p:sldId id="447" r:id="rId29"/>
    <p:sldId id="390" r:id="rId30"/>
    <p:sldId id="448" r:id="rId31"/>
  </p:sldIdLst>
  <p:sldSz cx="9144000" cy="6858000" type="screen4x3"/>
  <p:notesSz cx="6669088" cy="9896475"/>
  <p:defaultTextStyle>
    <a:defPPr>
      <a:defRPr lang="en-A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00CC"/>
    <a:srgbClr val="00CC00"/>
    <a:srgbClr val="FF3300"/>
    <a:srgbClr val="0070C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386" autoAdjust="0"/>
    <p:restoredTop sz="94698" autoAdjust="0"/>
  </p:normalViewPr>
  <p:slideViewPr>
    <p:cSldViewPr>
      <p:cViewPr varScale="1">
        <p:scale>
          <a:sx n="110" d="100"/>
          <a:sy n="110" d="100"/>
        </p:scale>
        <p:origin x="-164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250" cy="4953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778250" y="0"/>
            <a:ext cx="2889250" cy="495300"/>
          </a:xfrm>
          <a:prstGeom prst="rect">
            <a:avLst/>
          </a:prstGeom>
        </p:spPr>
        <p:txBody>
          <a:bodyPr vert="horz" lIns="91440" tIns="45720" rIns="91440" bIns="45720" rtlCol="0"/>
          <a:lstStyle>
            <a:lvl1pPr algn="r">
              <a:defRPr sz="1200"/>
            </a:lvl1pPr>
          </a:lstStyle>
          <a:p>
            <a:pPr>
              <a:defRPr/>
            </a:pPr>
            <a:fld id="{96AEC557-22E7-46AC-AE6F-501144DFE598}" type="datetimeFigureOut">
              <a:rPr lang="en-US"/>
              <a:pPr>
                <a:defRPr/>
              </a:pPr>
              <a:t>10/21/2010</a:t>
            </a:fld>
            <a:endParaRPr lang="en-US"/>
          </a:p>
        </p:txBody>
      </p:sp>
      <p:sp>
        <p:nvSpPr>
          <p:cNvPr id="4" name="Slide Image Placeholder 3"/>
          <p:cNvSpPr>
            <a:spLocks noGrp="1" noRot="1" noChangeAspect="1"/>
          </p:cNvSpPr>
          <p:nvPr>
            <p:ph type="sldImg" idx="2"/>
          </p:nvPr>
        </p:nvSpPr>
        <p:spPr>
          <a:xfrm>
            <a:off x="862013" y="742950"/>
            <a:ext cx="4946650" cy="3709988"/>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66750" y="4700588"/>
            <a:ext cx="5335588" cy="4452937"/>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399588"/>
            <a:ext cx="2889250" cy="4953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778250" y="9399588"/>
            <a:ext cx="2889250" cy="495300"/>
          </a:xfrm>
          <a:prstGeom prst="rect">
            <a:avLst/>
          </a:prstGeom>
        </p:spPr>
        <p:txBody>
          <a:bodyPr vert="horz" lIns="91440" tIns="45720" rIns="91440" bIns="45720" rtlCol="0" anchor="b"/>
          <a:lstStyle>
            <a:lvl1pPr algn="r">
              <a:defRPr sz="1200"/>
            </a:lvl1pPr>
          </a:lstStyle>
          <a:p>
            <a:pPr>
              <a:defRPr/>
            </a:pPr>
            <a:fld id="{92C13F3E-5E9B-4FB8-93CE-3B971296ED1C}"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p:spPr>
      </p:sp>
      <p:sp>
        <p:nvSpPr>
          <p:cNvPr id="696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69636" name="Slide Number Placeholder 3"/>
          <p:cNvSpPr txBox="1">
            <a:spLocks noGrp="1"/>
          </p:cNvSpPr>
          <p:nvPr/>
        </p:nvSpPr>
        <p:spPr bwMode="auto">
          <a:xfrm>
            <a:off x="3778250" y="9399588"/>
            <a:ext cx="2889250" cy="495300"/>
          </a:xfrm>
          <a:prstGeom prst="rect">
            <a:avLst/>
          </a:prstGeom>
          <a:noFill/>
          <a:ln w="9525">
            <a:noFill/>
            <a:miter lim="800000"/>
            <a:headEnd/>
            <a:tailEnd/>
          </a:ln>
        </p:spPr>
        <p:txBody>
          <a:bodyPr anchor="b"/>
          <a:lstStyle/>
          <a:p>
            <a:pPr algn="r"/>
            <a:fld id="{7728081C-713A-4A96-9050-3E44574508AC}" type="slidenum">
              <a:rPr lang="en-US" sz="1200"/>
              <a:pPr algn="r"/>
              <a:t>1</a:t>
            </a:fld>
            <a:endParaRPr 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pPr>
              <a:defRPr/>
            </a:pPr>
            <a:endParaRPr lang="en-AU"/>
          </a:p>
        </p:txBody>
      </p:sp>
      <p:sp>
        <p:nvSpPr>
          <p:cNvPr id="5" name="Footer Placeholder 4"/>
          <p:cNvSpPr>
            <a:spLocks noGrp="1"/>
          </p:cNvSpPr>
          <p:nvPr>
            <p:ph type="ftr" sz="quarter" idx="11"/>
          </p:nvPr>
        </p:nvSpPr>
        <p:spPr/>
        <p:txBody>
          <a:bodyPr/>
          <a:lstStyle/>
          <a:p>
            <a:pPr>
              <a:defRPr/>
            </a:pPr>
            <a:endParaRPr lang="en-AU"/>
          </a:p>
        </p:txBody>
      </p:sp>
      <p:sp>
        <p:nvSpPr>
          <p:cNvPr id="6" name="Slide Number Placeholder 5"/>
          <p:cNvSpPr>
            <a:spLocks noGrp="1"/>
          </p:cNvSpPr>
          <p:nvPr>
            <p:ph type="sldNum" sz="quarter" idx="12"/>
          </p:nvPr>
        </p:nvSpPr>
        <p:spPr/>
        <p:txBody>
          <a:bodyPr/>
          <a:lstStyle/>
          <a:p>
            <a:pPr>
              <a:defRPr/>
            </a:pPr>
            <a:fld id="{FD6E8A5D-6663-4839-BB6A-35CDD6E15B48}" type="slidenum">
              <a:rPr lang="en-AU" smtClean="0"/>
              <a:pPr>
                <a:defRPr/>
              </a:pPr>
              <a:t>‹#›</a:t>
            </a:fld>
            <a:endParaRPr lang="en-AU"/>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pPr>
              <a:defRPr/>
            </a:pPr>
            <a:endParaRPr lang="en-AU"/>
          </a:p>
        </p:txBody>
      </p:sp>
      <p:sp>
        <p:nvSpPr>
          <p:cNvPr id="5" name="Footer Placeholder 4"/>
          <p:cNvSpPr>
            <a:spLocks noGrp="1"/>
          </p:cNvSpPr>
          <p:nvPr>
            <p:ph type="ftr" sz="quarter" idx="11"/>
          </p:nvPr>
        </p:nvSpPr>
        <p:spPr/>
        <p:txBody>
          <a:bodyPr/>
          <a:lstStyle/>
          <a:p>
            <a:pPr>
              <a:defRPr/>
            </a:pPr>
            <a:endParaRPr lang="en-AU"/>
          </a:p>
        </p:txBody>
      </p:sp>
      <p:sp>
        <p:nvSpPr>
          <p:cNvPr id="6" name="Slide Number Placeholder 5"/>
          <p:cNvSpPr>
            <a:spLocks noGrp="1"/>
          </p:cNvSpPr>
          <p:nvPr>
            <p:ph type="sldNum" sz="quarter" idx="12"/>
          </p:nvPr>
        </p:nvSpPr>
        <p:spPr/>
        <p:txBody>
          <a:bodyPr/>
          <a:lstStyle/>
          <a:p>
            <a:pPr>
              <a:defRPr/>
            </a:pPr>
            <a:fld id="{6E0CF49C-B4DE-459B-B780-5561E94B8FE6}" type="slidenum">
              <a:rPr lang="en-AU" smtClean="0"/>
              <a:pPr>
                <a:defRPr/>
              </a:pPr>
              <a:t>‹#›</a:t>
            </a:fld>
            <a:endParaRPr lang="en-A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pPr>
              <a:defRPr/>
            </a:pPr>
            <a:endParaRPr lang="en-AU"/>
          </a:p>
        </p:txBody>
      </p:sp>
      <p:sp>
        <p:nvSpPr>
          <p:cNvPr id="5" name="Footer Placeholder 4"/>
          <p:cNvSpPr>
            <a:spLocks noGrp="1"/>
          </p:cNvSpPr>
          <p:nvPr>
            <p:ph type="ftr" sz="quarter" idx="11"/>
          </p:nvPr>
        </p:nvSpPr>
        <p:spPr/>
        <p:txBody>
          <a:bodyPr/>
          <a:lstStyle/>
          <a:p>
            <a:pPr>
              <a:defRPr/>
            </a:pPr>
            <a:endParaRPr lang="en-AU"/>
          </a:p>
        </p:txBody>
      </p:sp>
      <p:sp>
        <p:nvSpPr>
          <p:cNvPr id="6" name="Slide Number Placeholder 5"/>
          <p:cNvSpPr>
            <a:spLocks noGrp="1"/>
          </p:cNvSpPr>
          <p:nvPr>
            <p:ph type="sldNum" sz="quarter" idx="12"/>
          </p:nvPr>
        </p:nvSpPr>
        <p:spPr/>
        <p:txBody>
          <a:bodyPr/>
          <a:lstStyle/>
          <a:p>
            <a:pPr>
              <a:defRPr/>
            </a:pPr>
            <a:fld id="{0B736C1C-831D-45A9-B751-97E95A3308E1}" type="slidenum">
              <a:rPr lang="en-AU" smtClean="0"/>
              <a:pPr>
                <a:defRPr/>
              </a:pPr>
              <a:t>‹#›</a:t>
            </a:fld>
            <a:endParaRPr lang="en-A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pPr>
              <a:defRPr/>
            </a:pPr>
            <a:endParaRPr lang="en-AU"/>
          </a:p>
        </p:txBody>
      </p:sp>
      <p:sp>
        <p:nvSpPr>
          <p:cNvPr id="5" name="Footer Placeholder 4"/>
          <p:cNvSpPr>
            <a:spLocks noGrp="1"/>
          </p:cNvSpPr>
          <p:nvPr>
            <p:ph type="ftr" sz="quarter" idx="11"/>
          </p:nvPr>
        </p:nvSpPr>
        <p:spPr/>
        <p:txBody>
          <a:bodyPr/>
          <a:lstStyle/>
          <a:p>
            <a:pPr>
              <a:defRPr/>
            </a:pPr>
            <a:endParaRPr lang="en-AU"/>
          </a:p>
        </p:txBody>
      </p:sp>
      <p:sp>
        <p:nvSpPr>
          <p:cNvPr id="6" name="Slide Number Placeholder 5"/>
          <p:cNvSpPr>
            <a:spLocks noGrp="1"/>
          </p:cNvSpPr>
          <p:nvPr>
            <p:ph type="sldNum" sz="quarter" idx="12"/>
          </p:nvPr>
        </p:nvSpPr>
        <p:spPr/>
        <p:txBody>
          <a:bodyPr/>
          <a:lstStyle/>
          <a:p>
            <a:pPr>
              <a:defRPr/>
            </a:pPr>
            <a:fld id="{C9A8D919-C470-439E-A6FC-25859C463EAC}" type="slidenum">
              <a:rPr lang="en-AU" smtClean="0"/>
              <a:pPr>
                <a:defRPr/>
              </a:pPr>
              <a:t>‹#›</a:t>
            </a:fld>
            <a:endParaRPr lang="en-AU"/>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AU"/>
          </a:p>
        </p:txBody>
      </p:sp>
      <p:sp>
        <p:nvSpPr>
          <p:cNvPr id="5" name="Footer Placeholder 4"/>
          <p:cNvSpPr>
            <a:spLocks noGrp="1"/>
          </p:cNvSpPr>
          <p:nvPr>
            <p:ph type="ftr" sz="quarter" idx="11"/>
          </p:nvPr>
        </p:nvSpPr>
        <p:spPr/>
        <p:txBody>
          <a:bodyPr/>
          <a:lstStyle/>
          <a:p>
            <a:pPr>
              <a:defRPr/>
            </a:pPr>
            <a:endParaRPr lang="en-AU"/>
          </a:p>
        </p:txBody>
      </p:sp>
      <p:sp>
        <p:nvSpPr>
          <p:cNvPr id="6" name="Slide Number Placeholder 5"/>
          <p:cNvSpPr>
            <a:spLocks noGrp="1"/>
          </p:cNvSpPr>
          <p:nvPr>
            <p:ph type="sldNum" sz="quarter" idx="12"/>
          </p:nvPr>
        </p:nvSpPr>
        <p:spPr/>
        <p:txBody>
          <a:bodyPr/>
          <a:lstStyle/>
          <a:p>
            <a:pPr>
              <a:defRPr/>
            </a:pPr>
            <a:fld id="{01DC50FC-40F9-42A4-A59D-F7E104ADD498}" type="slidenum">
              <a:rPr lang="en-AU" smtClean="0"/>
              <a:pPr>
                <a:defRPr/>
              </a:pPr>
              <a:t>‹#›</a:t>
            </a:fld>
            <a:endParaRPr lang="en-A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pPr>
              <a:defRPr/>
            </a:pPr>
            <a:endParaRPr lang="en-AU"/>
          </a:p>
        </p:txBody>
      </p:sp>
      <p:sp>
        <p:nvSpPr>
          <p:cNvPr id="6" name="Footer Placeholder 5"/>
          <p:cNvSpPr>
            <a:spLocks noGrp="1"/>
          </p:cNvSpPr>
          <p:nvPr>
            <p:ph type="ftr" sz="quarter" idx="11"/>
          </p:nvPr>
        </p:nvSpPr>
        <p:spPr/>
        <p:txBody>
          <a:bodyPr/>
          <a:lstStyle/>
          <a:p>
            <a:pPr>
              <a:defRPr/>
            </a:pPr>
            <a:endParaRPr lang="en-AU"/>
          </a:p>
        </p:txBody>
      </p:sp>
      <p:sp>
        <p:nvSpPr>
          <p:cNvPr id="7" name="Slide Number Placeholder 6"/>
          <p:cNvSpPr>
            <a:spLocks noGrp="1"/>
          </p:cNvSpPr>
          <p:nvPr>
            <p:ph type="sldNum" sz="quarter" idx="12"/>
          </p:nvPr>
        </p:nvSpPr>
        <p:spPr/>
        <p:txBody>
          <a:bodyPr/>
          <a:lstStyle/>
          <a:p>
            <a:pPr>
              <a:defRPr/>
            </a:pPr>
            <a:fld id="{5002C79A-C42A-4FE9-A2D6-C202AA688D33}" type="slidenum">
              <a:rPr lang="en-AU" smtClean="0"/>
              <a:pPr>
                <a:defRPr/>
              </a:pPr>
              <a:t>‹#›</a:t>
            </a:fld>
            <a:endParaRPr lang="en-AU"/>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pPr>
              <a:defRPr/>
            </a:pPr>
            <a:endParaRPr lang="en-AU"/>
          </a:p>
        </p:txBody>
      </p:sp>
      <p:sp>
        <p:nvSpPr>
          <p:cNvPr id="8" name="Footer Placeholder 7"/>
          <p:cNvSpPr>
            <a:spLocks noGrp="1"/>
          </p:cNvSpPr>
          <p:nvPr>
            <p:ph type="ftr" sz="quarter" idx="11"/>
          </p:nvPr>
        </p:nvSpPr>
        <p:spPr/>
        <p:txBody>
          <a:bodyPr/>
          <a:lstStyle/>
          <a:p>
            <a:pPr>
              <a:defRPr/>
            </a:pPr>
            <a:endParaRPr lang="en-AU"/>
          </a:p>
        </p:txBody>
      </p:sp>
      <p:sp>
        <p:nvSpPr>
          <p:cNvPr id="9" name="Slide Number Placeholder 8"/>
          <p:cNvSpPr>
            <a:spLocks noGrp="1"/>
          </p:cNvSpPr>
          <p:nvPr>
            <p:ph type="sldNum" sz="quarter" idx="12"/>
          </p:nvPr>
        </p:nvSpPr>
        <p:spPr/>
        <p:txBody>
          <a:bodyPr/>
          <a:lstStyle/>
          <a:p>
            <a:pPr>
              <a:defRPr/>
            </a:pPr>
            <a:fld id="{EAAB1531-7996-40C9-98F0-DF64CB669A29}" type="slidenum">
              <a:rPr lang="en-AU" smtClean="0"/>
              <a:pPr>
                <a:defRPr/>
              </a:pPr>
              <a:t>‹#›</a:t>
            </a:fld>
            <a:endParaRPr lang="en-AU"/>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pPr>
              <a:defRPr/>
            </a:pPr>
            <a:endParaRPr lang="en-AU"/>
          </a:p>
        </p:txBody>
      </p:sp>
      <p:sp>
        <p:nvSpPr>
          <p:cNvPr id="4" name="Footer Placeholder 3"/>
          <p:cNvSpPr>
            <a:spLocks noGrp="1"/>
          </p:cNvSpPr>
          <p:nvPr>
            <p:ph type="ftr" sz="quarter" idx="11"/>
          </p:nvPr>
        </p:nvSpPr>
        <p:spPr/>
        <p:txBody>
          <a:bodyPr/>
          <a:lstStyle/>
          <a:p>
            <a:pPr>
              <a:defRPr/>
            </a:pPr>
            <a:endParaRPr lang="en-AU"/>
          </a:p>
        </p:txBody>
      </p:sp>
      <p:sp>
        <p:nvSpPr>
          <p:cNvPr id="5" name="Slide Number Placeholder 4"/>
          <p:cNvSpPr>
            <a:spLocks noGrp="1"/>
          </p:cNvSpPr>
          <p:nvPr>
            <p:ph type="sldNum" sz="quarter" idx="12"/>
          </p:nvPr>
        </p:nvSpPr>
        <p:spPr/>
        <p:txBody>
          <a:bodyPr/>
          <a:lstStyle/>
          <a:p>
            <a:pPr>
              <a:defRPr/>
            </a:pPr>
            <a:fld id="{04011CF9-4B79-4CFC-AD58-8007C82F899C}" type="slidenum">
              <a:rPr lang="en-AU" smtClean="0"/>
              <a:pPr>
                <a:defRPr/>
              </a:pPr>
              <a:t>‹#›</a:t>
            </a:fld>
            <a:endParaRPr lang="en-A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AU"/>
          </a:p>
        </p:txBody>
      </p:sp>
      <p:sp>
        <p:nvSpPr>
          <p:cNvPr id="3" name="Footer Placeholder 2"/>
          <p:cNvSpPr>
            <a:spLocks noGrp="1"/>
          </p:cNvSpPr>
          <p:nvPr>
            <p:ph type="ftr" sz="quarter" idx="11"/>
          </p:nvPr>
        </p:nvSpPr>
        <p:spPr/>
        <p:txBody>
          <a:bodyPr/>
          <a:lstStyle/>
          <a:p>
            <a:pPr>
              <a:defRPr/>
            </a:pPr>
            <a:endParaRPr lang="en-AU"/>
          </a:p>
        </p:txBody>
      </p:sp>
      <p:sp>
        <p:nvSpPr>
          <p:cNvPr id="4" name="Slide Number Placeholder 3"/>
          <p:cNvSpPr>
            <a:spLocks noGrp="1"/>
          </p:cNvSpPr>
          <p:nvPr>
            <p:ph type="sldNum" sz="quarter" idx="12"/>
          </p:nvPr>
        </p:nvSpPr>
        <p:spPr/>
        <p:txBody>
          <a:bodyPr/>
          <a:lstStyle/>
          <a:p>
            <a:pPr>
              <a:defRPr/>
            </a:pPr>
            <a:fld id="{6432DD4B-3499-423F-9595-B24756F3C863}" type="slidenum">
              <a:rPr lang="en-AU" smtClean="0"/>
              <a:pPr>
                <a:defRPr/>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AU"/>
          </a:p>
        </p:txBody>
      </p:sp>
      <p:sp>
        <p:nvSpPr>
          <p:cNvPr id="6" name="Footer Placeholder 5"/>
          <p:cNvSpPr>
            <a:spLocks noGrp="1"/>
          </p:cNvSpPr>
          <p:nvPr>
            <p:ph type="ftr" sz="quarter" idx="11"/>
          </p:nvPr>
        </p:nvSpPr>
        <p:spPr/>
        <p:txBody>
          <a:bodyPr/>
          <a:lstStyle/>
          <a:p>
            <a:pPr>
              <a:defRPr/>
            </a:pPr>
            <a:endParaRPr lang="en-AU"/>
          </a:p>
        </p:txBody>
      </p:sp>
      <p:sp>
        <p:nvSpPr>
          <p:cNvPr id="7" name="Slide Number Placeholder 6"/>
          <p:cNvSpPr>
            <a:spLocks noGrp="1"/>
          </p:cNvSpPr>
          <p:nvPr>
            <p:ph type="sldNum" sz="quarter" idx="12"/>
          </p:nvPr>
        </p:nvSpPr>
        <p:spPr/>
        <p:txBody>
          <a:bodyPr/>
          <a:lstStyle/>
          <a:p>
            <a:pPr>
              <a:defRPr/>
            </a:pPr>
            <a:fld id="{34A2980D-616A-463C-8C67-07DECDDD545E}" type="slidenum">
              <a:rPr lang="en-AU" smtClean="0"/>
              <a:pPr>
                <a:defRPr/>
              </a:pPr>
              <a:t>‹#›</a:t>
            </a:fld>
            <a:endParaRPr lang="en-A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AU"/>
          </a:p>
        </p:txBody>
      </p:sp>
      <p:sp>
        <p:nvSpPr>
          <p:cNvPr id="6" name="Footer Placeholder 5"/>
          <p:cNvSpPr>
            <a:spLocks noGrp="1"/>
          </p:cNvSpPr>
          <p:nvPr>
            <p:ph type="ftr" sz="quarter" idx="11"/>
          </p:nvPr>
        </p:nvSpPr>
        <p:spPr/>
        <p:txBody>
          <a:bodyPr/>
          <a:lstStyle/>
          <a:p>
            <a:pPr>
              <a:defRPr/>
            </a:pPr>
            <a:endParaRPr lang="en-AU"/>
          </a:p>
        </p:txBody>
      </p:sp>
      <p:sp>
        <p:nvSpPr>
          <p:cNvPr id="7" name="Slide Number Placeholder 6"/>
          <p:cNvSpPr>
            <a:spLocks noGrp="1"/>
          </p:cNvSpPr>
          <p:nvPr>
            <p:ph type="sldNum" sz="quarter" idx="12"/>
          </p:nvPr>
        </p:nvSpPr>
        <p:spPr/>
        <p:txBody>
          <a:bodyPr/>
          <a:lstStyle/>
          <a:p>
            <a:pPr>
              <a:defRPr/>
            </a:pPr>
            <a:fld id="{CDEDA0C7-1BBF-4B06-B9E9-BD0B450F738E}" type="slidenum">
              <a:rPr lang="en-AU" smtClean="0"/>
              <a:pPr>
                <a:defRPr/>
              </a:pPr>
              <a:t>‹#›</a:t>
            </a:fld>
            <a:endParaRPr lang="en-AU"/>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41526E84-0D28-4028-AD8D-F66D0EC5630C}" type="slidenum">
              <a:rPr lang="en-AU" smtClean="0"/>
              <a:pPr>
                <a:defRPr/>
              </a:pPr>
              <a:t>‹#›</a:t>
            </a:fld>
            <a:endParaRPr lang="en-AU"/>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2000"/>
                                        <p:tgtEl>
                                          <p:spTgt spid="3">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2000"/>
                                        <p:tgtEl>
                                          <p:spTgt spid="3">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2000"/>
                                        <p:tgtEl>
                                          <p:spTgt spid="3">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www.kidsmatter.edu.au/"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hyperlink" Target="http://www.youtube.com/watch?v=AWWz0aq0aR4&amp;feature=channel"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itle 1"/>
          <p:cNvSpPr>
            <a:spLocks noGrp="1"/>
          </p:cNvSpPr>
          <p:nvPr>
            <p:ph type="title" idx="4294967295"/>
          </p:nvPr>
        </p:nvSpPr>
        <p:spPr bwMode="auto">
          <a:xfrm>
            <a:off x="0" y="274638"/>
            <a:ext cx="8229600" cy="1143000"/>
          </a:xfrm>
          <a:noFill/>
        </p:spPr>
        <p:txBody>
          <a:bodyPr wrap="square" lIns="91440" tIns="45720" rIns="91440" bIns="45720" numCol="1" anchorCtr="0" compatLnSpc="1">
            <a:prstTxWarp prst="textNoShape">
              <a:avLst/>
            </a:prstTxWarp>
            <a:normAutofit fontScale="90000"/>
          </a:bodyPr>
          <a:lstStyle/>
          <a:p>
            <a:r>
              <a:rPr lang="en-US" sz="2400" i="1" smtClean="0">
                <a:ln>
                  <a:noFill/>
                </a:ln>
                <a:solidFill>
                  <a:schemeClr val="tx1"/>
                </a:solidFill>
                <a:effectLst/>
              </a:rPr>
              <a:t>The classroom, discipline, management and me</a:t>
            </a:r>
            <a:br>
              <a:rPr lang="en-US" sz="2400" i="1" smtClean="0">
                <a:ln>
                  <a:noFill/>
                </a:ln>
                <a:solidFill>
                  <a:schemeClr val="tx1"/>
                </a:solidFill>
                <a:effectLst/>
              </a:rPr>
            </a:br>
            <a:r>
              <a:rPr lang="en-US" sz="2400" i="1" smtClean="0">
                <a:ln>
                  <a:noFill/>
                </a:ln>
                <a:solidFill>
                  <a:schemeClr val="tx1"/>
                </a:solidFill>
                <a:effectLst/>
              </a:rPr>
              <a:t>Week 13 </a:t>
            </a:r>
            <a:br>
              <a:rPr lang="en-US" sz="2400" i="1" smtClean="0">
                <a:ln>
                  <a:noFill/>
                </a:ln>
                <a:solidFill>
                  <a:schemeClr val="tx1"/>
                </a:solidFill>
                <a:effectLst/>
              </a:rPr>
            </a:br>
            <a:endParaRPr lang="en-US" sz="2400" i="1" smtClean="0">
              <a:ln>
                <a:noFill/>
              </a:ln>
              <a:solidFill>
                <a:schemeClr val="tx1"/>
              </a:solidFill>
              <a:effectLst/>
            </a:endParaRPr>
          </a:p>
        </p:txBody>
      </p:sp>
      <p:pic>
        <p:nvPicPr>
          <p:cNvPr id="68615" name="Picture 7" descr="goodbye1"/>
          <p:cNvPicPr>
            <a:picLocks noChangeAspect="1" noChangeArrowheads="1"/>
          </p:cNvPicPr>
          <p:nvPr/>
        </p:nvPicPr>
        <p:blipFill>
          <a:blip r:embed="rId3" cstate="print"/>
          <a:srcRect/>
          <a:stretch>
            <a:fillRect/>
          </a:stretch>
        </p:blipFill>
        <p:spPr bwMode="auto">
          <a:xfrm>
            <a:off x="1259632" y="1268760"/>
            <a:ext cx="6603149" cy="4959699"/>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2"/>
          <p:cNvSpPr>
            <a:spLocks noGrp="1"/>
          </p:cNvSpPr>
          <p:nvPr>
            <p:ph type="title"/>
          </p:nvPr>
        </p:nvSpPr>
        <p:spPr bwMode="auto">
          <a:noFill/>
        </p:spPr>
        <p:txBody>
          <a:bodyPr wrap="square" lIns="91440" tIns="45720" rIns="91440" bIns="45720" numCol="1" anchorCtr="0" compatLnSpc="1">
            <a:prstTxWarp prst="textNoShape">
              <a:avLst/>
            </a:prstTxWarp>
            <a:normAutofit/>
          </a:bodyPr>
          <a:lstStyle/>
          <a:p>
            <a:r>
              <a:rPr lang="en-US" sz="3700" i="1" smtClean="0">
                <a:ln>
                  <a:noFill/>
                </a:ln>
                <a:solidFill>
                  <a:schemeClr val="tx1"/>
                </a:solidFill>
                <a:effectLst/>
              </a:rPr>
              <a:t>Taking responsibility for discipline</a:t>
            </a:r>
            <a:endParaRPr lang="en-AU" sz="3700" i="1" smtClean="0">
              <a:ln>
                <a:noFill/>
              </a:ln>
              <a:solidFill>
                <a:schemeClr val="tx1"/>
              </a:solidFill>
              <a:effectLst/>
            </a:endParaRPr>
          </a:p>
        </p:txBody>
      </p:sp>
      <p:sp>
        <p:nvSpPr>
          <p:cNvPr id="163843" name="Rectangle 3"/>
          <p:cNvSpPr>
            <a:spLocks noGrp="1"/>
          </p:cNvSpPr>
          <p:nvPr>
            <p:ph idx="1"/>
          </p:nvPr>
        </p:nvSpPr>
        <p:spPr/>
        <p:txBody>
          <a:bodyPr/>
          <a:lstStyle/>
          <a:p>
            <a:pPr>
              <a:lnSpc>
                <a:spcPct val="80000"/>
              </a:lnSpc>
            </a:pPr>
            <a:r>
              <a:rPr lang="en-US" sz="3200" dirty="0" smtClean="0"/>
              <a:t>Developing your own model of discipline (modify)</a:t>
            </a:r>
          </a:p>
          <a:p>
            <a:pPr>
              <a:lnSpc>
                <a:spcPct val="80000"/>
              </a:lnSpc>
            </a:pPr>
            <a:r>
              <a:rPr lang="en-US" sz="3200" dirty="0" smtClean="0"/>
              <a:t>Your assumptions </a:t>
            </a:r>
          </a:p>
          <a:p>
            <a:pPr>
              <a:lnSpc>
                <a:spcPct val="80000"/>
              </a:lnSpc>
            </a:pPr>
            <a:r>
              <a:rPr lang="en-US" sz="3200" dirty="0" smtClean="0"/>
              <a:t>Setting clear assignments </a:t>
            </a:r>
          </a:p>
          <a:p>
            <a:pPr>
              <a:lnSpc>
                <a:spcPct val="80000"/>
              </a:lnSpc>
            </a:pPr>
            <a:r>
              <a:rPr lang="en-US" sz="3200" dirty="0" smtClean="0"/>
              <a:t>Students on task </a:t>
            </a:r>
          </a:p>
          <a:p>
            <a:pPr>
              <a:lnSpc>
                <a:spcPct val="80000"/>
              </a:lnSpc>
            </a:pPr>
            <a:r>
              <a:rPr lang="en-US" sz="3200" dirty="0" smtClean="0"/>
              <a:t>Routines</a:t>
            </a:r>
          </a:p>
          <a:p>
            <a:pPr>
              <a:lnSpc>
                <a:spcPct val="80000"/>
              </a:lnSpc>
            </a:pPr>
            <a:r>
              <a:rPr lang="en-US" sz="3200" dirty="0" smtClean="0"/>
              <a:t>Meaning ‘business’ </a:t>
            </a:r>
            <a:r>
              <a:rPr lang="en-US" sz="3200" dirty="0" smtClean="0"/>
              <a:t>– professional / assertive</a:t>
            </a:r>
            <a:endParaRPr lang="en-US" sz="3200" dirty="0" smtClean="0"/>
          </a:p>
          <a:p>
            <a:pPr>
              <a:lnSpc>
                <a:spcPct val="80000"/>
              </a:lnSpc>
            </a:pPr>
            <a:r>
              <a:rPr lang="en-US" sz="3200" dirty="0" smtClean="0"/>
              <a:t>Managing violence </a:t>
            </a:r>
          </a:p>
          <a:p>
            <a:pPr>
              <a:lnSpc>
                <a:spcPct val="80000"/>
              </a:lnSpc>
              <a:buFont typeface="Wingdings 2" pitchFamily="18" charset="2"/>
              <a:buNone/>
            </a:pPr>
            <a:r>
              <a:rPr lang="en-US" sz="2400" dirty="0" smtClean="0"/>
              <a:t> </a:t>
            </a:r>
            <a:endParaRPr lang="en-AU" sz="2400"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US" i="1" smtClean="0">
                <a:ln>
                  <a:noFill/>
                </a:ln>
                <a:solidFill>
                  <a:schemeClr val="tx1"/>
                </a:solidFill>
                <a:effectLst/>
              </a:rPr>
              <a:t>Managing diverse cultures</a:t>
            </a:r>
            <a:r>
              <a:rPr lang="en-US" smtClean="0">
                <a:ln>
                  <a:noFill/>
                </a:ln>
                <a:solidFill>
                  <a:schemeClr val="tx1"/>
                </a:solidFill>
                <a:effectLst/>
              </a:rPr>
              <a:t> </a:t>
            </a:r>
            <a:endParaRPr lang="en-AU" smtClean="0">
              <a:ln>
                <a:noFill/>
              </a:ln>
              <a:solidFill>
                <a:schemeClr val="tx1"/>
              </a:solidFill>
              <a:effectLst/>
            </a:endParaRPr>
          </a:p>
        </p:txBody>
      </p:sp>
      <p:sp>
        <p:nvSpPr>
          <p:cNvPr id="164867" name="Rectangle 3"/>
          <p:cNvSpPr>
            <a:spLocks noGrp="1"/>
          </p:cNvSpPr>
          <p:nvPr>
            <p:ph idx="1"/>
          </p:nvPr>
        </p:nvSpPr>
        <p:spPr/>
        <p:txBody>
          <a:bodyPr/>
          <a:lstStyle/>
          <a:p>
            <a:endParaRPr lang="en-US" smtClean="0"/>
          </a:p>
          <a:p>
            <a:r>
              <a:rPr lang="en-US" sz="3200" smtClean="0"/>
              <a:t>The educational setting; </a:t>
            </a:r>
          </a:p>
          <a:p>
            <a:endParaRPr lang="en-US" sz="3200" smtClean="0"/>
          </a:p>
          <a:p>
            <a:r>
              <a:rPr lang="en-US" sz="3200" smtClean="0"/>
              <a:t>Knowing the indigenous culture, education;</a:t>
            </a:r>
          </a:p>
          <a:p>
            <a:pPr>
              <a:buFont typeface="Wingdings 2" pitchFamily="18" charset="2"/>
              <a:buNone/>
            </a:pPr>
            <a:endParaRPr lang="en-US" sz="3200" smtClean="0"/>
          </a:p>
          <a:p>
            <a:r>
              <a:rPr lang="en-US" sz="3200" smtClean="0"/>
              <a:t>Assumptions and beliefs about indigenous classrooms;</a:t>
            </a:r>
            <a:endParaRPr lang="en-AU" sz="320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AU" sz="3700" i="1" smtClean="0">
                <a:ln>
                  <a:noFill/>
                </a:ln>
                <a:solidFill>
                  <a:schemeClr val="tx1"/>
                </a:solidFill>
                <a:effectLst/>
              </a:rPr>
              <a:t>The five types of misbehaviour</a:t>
            </a:r>
            <a:endParaRPr lang="en-US" sz="3700" i="1" smtClean="0">
              <a:ln>
                <a:noFill/>
              </a:ln>
              <a:solidFill>
                <a:schemeClr val="tx1"/>
              </a:solidFill>
              <a:effectLst/>
            </a:endParaRPr>
          </a:p>
        </p:txBody>
      </p:sp>
      <p:sp>
        <p:nvSpPr>
          <p:cNvPr id="169987" name="Rectangle 3"/>
          <p:cNvSpPr>
            <a:spLocks noGrp="1"/>
          </p:cNvSpPr>
          <p:nvPr>
            <p:ph idx="1"/>
          </p:nvPr>
        </p:nvSpPr>
        <p:spPr/>
        <p:txBody>
          <a:bodyPr/>
          <a:lstStyle/>
          <a:p>
            <a:r>
              <a:rPr lang="en-AU" smtClean="0"/>
              <a:t>1. </a:t>
            </a:r>
            <a:r>
              <a:rPr lang="en-AU" sz="3200" smtClean="0"/>
              <a:t>aggression / physical </a:t>
            </a:r>
          </a:p>
          <a:p>
            <a:r>
              <a:rPr lang="en-AU" sz="3200" smtClean="0"/>
              <a:t>2. immorality</a:t>
            </a:r>
          </a:p>
          <a:p>
            <a:r>
              <a:rPr lang="en-AU" sz="3200" smtClean="0"/>
              <a:t>3.defiance of authority</a:t>
            </a:r>
          </a:p>
          <a:p>
            <a:r>
              <a:rPr lang="en-AU" sz="3200" smtClean="0"/>
              <a:t>4. class disruptions</a:t>
            </a:r>
          </a:p>
          <a:p>
            <a:r>
              <a:rPr lang="en-AU" sz="3200" smtClean="0"/>
              <a:t>5. Showing off</a:t>
            </a:r>
            <a:endParaRPr lang="en-US" sz="3200" smtClean="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1012" name="Picture 4" descr="qweq"/>
          <p:cNvPicPr>
            <a:picLocks noChangeAspect="1" noChangeArrowheads="1"/>
          </p:cNvPicPr>
          <p:nvPr/>
        </p:nvPicPr>
        <p:blipFill>
          <a:blip r:embed="rId2" cstate="print"/>
          <a:srcRect/>
          <a:stretch>
            <a:fillRect/>
          </a:stretch>
        </p:blipFill>
        <p:spPr bwMode="auto">
          <a:xfrm>
            <a:off x="323528" y="1700808"/>
            <a:ext cx="8207375" cy="4608513"/>
          </a:xfrm>
          <a:prstGeom prst="rect">
            <a:avLst/>
          </a:prstGeom>
          <a:noFill/>
        </p:spPr>
      </p:pic>
      <p:sp>
        <p:nvSpPr>
          <p:cNvPr id="171010"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US" i="1" smtClean="0">
                <a:ln>
                  <a:noFill/>
                </a:ln>
                <a:solidFill>
                  <a:schemeClr val="tx1"/>
                </a:solidFill>
                <a:effectLst/>
              </a:rPr>
              <a:t>Duty of Care</a:t>
            </a:r>
            <a:r>
              <a:rPr lang="en-US" smtClean="0">
                <a:ln>
                  <a:noFill/>
                </a:ln>
                <a:solidFill>
                  <a:schemeClr val="tx1"/>
                </a:solidFill>
                <a:effectLst/>
              </a:rPr>
              <a:t> </a:t>
            </a:r>
            <a:endParaRPr lang="en-AU" smtClean="0">
              <a:ln>
                <a:noFill/>
              </a:ln>
              <a:solidFill>
                <a:schemeClr val="tx1"/>
              </a:solidFill>
              <a:effectLst/>
            </a:endParaRPr>
          </a:p>
        </p:txBody>
      </p:sp>
      <p:sp>
        <p:nvSpPr>
          <p:cNvPr id="171011" name="Rectangle 3"/>
          <p:cNvSpPr>
            <a:spLocks noGrp="1"/>
          </p:cNvSpPr>
          <p:nvPr>
            <p:ph idx="1"/>
          </p:nvPr>
        </p:nvSpPr>
        <p:spPr/>
        <p:txBody>
          <a:bodyPr/>
          <a:lstStyle/>
          <a:p>
            <a:r>
              <a:rPr lang="en-US" smtClean="0">
                <a:solidFill>
                  <a:schemeClr val="bg1"/>
                </a:solidFill>
              </a:rPr>
              <a:t>BOS, Institute of Teachers, Catholic Education office, Department of Education and Training</a:t>
            </a:r>
            <a:endParaRPr lang="en-AU" smtClean="0">
              <a:solidFill>
                <a:schemeClr val="bg1"/>
              </a:solidFill>
            </a:endParaRP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Could you:</a:t>
            </a:r>
            <a:endParaRPr lang="en-AU" dirty="0"/>
          </a:p>
        </p:txBody>
      </p:sp>
      <p:sp>
        <p:nvSpPr>
          <p:cNvPr id="3" name="Content Placeholder 2"/>
          <p:cNvSpPr>
            <a:spLocks noGrp="1"/>
          </p:cNvSpPr>
          <p:nvPr>
            <p:ph idx="1"/>
          </p:nvPr>
        </p:nvSpPr>
        <p:spPr/>
        <p:txBody>
          <a:bodyPr/>
          <a:lstStyle/>
          <a:p>
            <a:r>
              <a:rPr lang="en-AU" dirty="0" smtClean="0"/>
              <a:t>Use </a:t>
            </a:r>
            <a:r>
              <a:rPr lang="en-AU" dirty="0" smtClean="0"/>
              <a:t>Thomas Gordon’s </a:t>
            </a:r>
            <a:r>
              <a:rPr lang="en-AU" i="1" dirty="0" smtClean="0"/>
              <a:t>TET</a:t>
            </a:r>
            <a:r>
              <a:rPr lang="en-AU" dirty="0" smtClean="0"/>
              <a:t> model, </a:t>
            </a:r>
            <a:r>
              <a:rPr lang="en-AU" dirty="0" smtClean="0"/>
              <a:t>to identify </a:t>
            </a:r>
            <a:r>
              <a:rPr lang="en-AU" dirty="0" smtClean="0"/>
              <a:t>methods for effective communication and describe the skills you could use to establish a quality learning environment? </a:t>
            </a:r>
            <a:endParaRPr lang="en-A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Teacher Presence</a:t>
            </a:r>
            <a:endParaRPr lang="en-AU" dirty="0"/>
          </a:p>
        </p:txBody>
      </p:sp>
      <p:sp>
        <p:nvSpPr>
          <p:cNvPr id="3" name="Content Placeholder 2"/>
          <p:cNvSpPr>
            <a:spLocks noGrp="1"/>
          </p:cNvSpPr>
          <p:nvPr>
            <p:ph idx="1"/>
          </p:nvPr>
        </p:nvSpPr>
        <p:spPr/>
        <p:txBody>
          <a:bodyPr/>
          <a:lstStyle/>
          <a:p>
            <a:pPr lvl="0"/>
            <a:r>
              <a:rPr lang="en-AU" dirty="0" smtClean="0"/>
              <a:t>Who we are and what we </a:t>
            </a:r>
            <a:r>
              <a:rPr lang="en-AU" dirty="0" smtClean="0"/>
              <a:t>do?</a:t>
            </a:r>
            <a:endParaRPr lang="en-AU" dirty="0" smtClean="0"/>
          </a:p>
          <a:p>
            <a:pPr lvl="0"/>
            <a:r>
              <a:rPr lang="en-AU" dirty="0" smtClean="0"/>
              <a:t>The link between beliefs, perceptions, emotions and </a:t>
            </a:r>
            <a:r>
              <a:rPr lang="en-AU" dirty="0" smtClean="0"/>
              <a:t>behaviour</a:t>
            </a:r>
          </a:p>
          <a:p>
            <a:pPr lvl="0"/>
            <a:r>
              <a:rPr lang="en-AU" dirty="0" smtClean="0"/>
              <a:t>Inner Authority</a:t>
            </a:r>
          </a:p>
          <a:p>
            <a:pPr lvl="0"/>
            <a:r>
              <a:rPr lang="en-AU" dirty="0" smtClean="0"/>
              <a:t>Ask for Help</a:t>
            </a:r>
          </a:p>
          <a:p>
            <a:pPr lvl="0">
              <a:buNone/>
            </a:pPr>
            <a:endParaRPr lang="en-AU" dirty="0" smtClean="0"/>
          </a:p>
          <a:p>
            <a:endParaRPr lang="en-A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b="1" dirty="0" smtClean="0"/>
              <a:t>Preventative management strategies</a:t>
            </a:r>
            <a:endParaRPr lang="en-AU" dirty="0"/>
          </a:p>
        </p:txBody>
      </p:sp>
      <p:sp>
        <p:nvSpPr>
          <p:cNvPr id="3" name="Content Placeholder 2"/>
          <p:cNvSpPr>
            <a:spLocks noGrp="1"/>
          </p:cNvSpPr>
          <p:nvPr>
            <p:ph idx="1"/>
          </p:nvPr>
        </p:nvSpPr>
        <p:spPr/>
        <p:txBody>
          <a:bodyPr/>
          <a:lstStyle/>
          <a:p>
            <a:r>
              <a:rPr lang="en-AU" dirty="0" smtClean="0"/>
              <a:t>Setting </a:t>
            </a:r>
            <a:r>
              <a:rPr lang="en-AU" dirty="0" smtClean="0"/>
              <a:t>the scene – creating class rules and expectations</a:t>
            </a:r>
          </a:p>
          <a:p>
            <a:pPr lvl="0"/>
            <a:r>
              <a:rPr lang="en-AU" dirty="0" smtClean="0"/>
              <a:t>Teaching </a:t>
            </a:r>
            <a:r>
              <a:rPr lang="en-AU" dirty="0" smtClean="0"/>
              <a:t>Procedures / Routines</a:t>
            </a:r>
            <a:endParaRPr lang="en-AU" dirty="0" smtClean="0"/>
          </a:p>
          <a:p>
            <a:pPr lvl="0"/>
            <a:r>
              <a:rPr lang="en-AU" dirty="0" smtClean="0"/>
              <a:t>Consistency</a:t>
            </a:r>
          </a:p>
          <a:p>
            <a:pPr lvl="0"/>
            <a:r>
              <a:rPr lang="en-AU" dirty="0" smtClean="0"/>
              <a:t>Teacher – student relationship. Creating rapport and respect</a:t>
            </a:r>
          </a:p>
          <a:p>
            <a:pPr lvl="0"/>
            <a:r>
              <a:rPr lang="en-AU" dirty="0" smtClean="0"/>
              <a:t>Lesson Design</a:t>
            </a:r>
          </a:p>
          <a:p>
            <a:endParaRPr lang="en-A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b="1" dirty="0" smtClean="0"/>
              <a:t>Supportive management </a:t>
            </a:r>
            <a:r>
              <a:rPr lang="en-AU" b="1" dirty="0" smtClean="0"/>
              <a:t>strategies</a:t>
            </a:r>
            <a:endParaRPr lang="en-AU" dirty="0"/>
          </a:p>
        </p:txBody>
      </p:sp>
      <p:sp>
        <p:nvSpPr>
          <p:cNvPr id="3" name="Content Placeholder 2"/>
          <p:cNvSpPr>
            <a:spLocks noGrp="1"/>
          </p:cNvSpPr>
          <p:nvPr>
            <p:ph idx="1"/>
          </p:nvPr>
        </p:nvSpPr>
        <p:spPr/>
        <p:txBody>
          <a:bodyPr>
            <a:normAutofit fontScale="92500"/>
          </a:bodyPr>
          <a:lstStyle/>
          <a:p>
            <a:pPr lvl="0"/>
            <a:r>
              <a:rPr lang="en-AU" dirty="0" smtClean="0"/>
              <a:t>“</a:t>
            </a:r>
            <a:r>
              <a:rPr lang="en-AU" dirty="0" smtClean="0"/>
              <a:t>Praise &amp; Ignore Approach” </a:t>
            </a:r>
          </a:p>
          <a:p>
            <a:pPr lvl="0"/>
            <a:r>
              <a:rPr lang="en-AU" dirty="0" smtClean="0"/>
              <a:t>Physical Proximity </a:t>
            </a:r>
          </a:p>
          <a:p>
            <a:pPr lvl="0"/>
            <a:r>
              <a:rPr lang="en-AU" dirty="0" smtClean="0"/>
              <a:t>Non-Verbal communication </a:t>
            </a:r>
          </a:p>
          <a:p>
            <a:pPr lvl="0"/>
            <a:r>
              <a:rPr lang="en-AU" dirty="0" smtClean="0"/>
              <a:t>Restructure/change difficult work/strategies </a:t>
            </a:r>
          </a:p>
          <a:p>
            <a:pPr lvl="0"/>
            <a:r>
              <a:rPr lang="en-AU" dirty="0" smtClean="0"/>
              <a:t>Reinforce incompatible behaviour </a:t>
            </a:r>
          </a:p>
          <a:p>
            <a:pPr lvl="0"/>
            <a:r>
              <a:rPr lang="en-AU" dirty="0" smtClean="0"/>
              <a:t>Use </a:t>
            </a:r>
            <a:r>
              <a:rPr lang="en-AU" dirty="0" smtClean="0"/>
              <a:t>humour </a:t>
            </a:r>
            <a:endParaRPr lang="en-AU" dirty="0" smtClean="0"/>
          </a:p>
          <a:p>
            <a:pPr lvl="0"/>
            <a:r>
              <a:rPr lang="en-AU" dirty="0" smtClean="0"/>
              <a:t>Specific Feedback about work </a:t>
            </a:r>
            <a:r>
              <a:rPr lang="en-AU" dirty="0" smtClean="0"/>
              <a:t>– encouragement </a:t>
            </a:r>
            <a:endParaRPr lang="en-AU" dirty="0" smtClean="0"/>
          </a:p>
          <a:p>
            <a:pPr lvl="0"/>
            <a:r>
              <a:rPr lang="en-AU" dirty="0" smtClean="0"/>
              <a:t>Verbal Communication </a:t>
            </a:r>
          </a:p>
          <a:p>
            <a:endParaRPr lang="en-A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b="1" dirty="0" smtClean="0"/>
              <a:t>Corrective management strategies – Breaking the </a:t>
            </a:r>
            <a:r>
              <a:rPr lang="en-AU" b="1" dirty="0" smtClean="0"/>
              <a:t>cycle</a:t>
            </a:r>
            <a:endParaRPr lang="en-AU" dirty="0"/>
          </a:p>
        </p:txBody>
      </p:sp>
      <p:sp>
        <p:nvSpPr>
          <p:cNvPr id="3" name="Content Placeholder 2"/>
          <p:cNvSpPr>
            <a:spLocks noGrp="1"/>
          </p:cNvSpPr>
          <p:nvPr>
            <p:ph idx="1"/>
          </p:nvPr>
        </p:nvSpPr>
        <p:spPr/>
        <p:txBody>
          <a:bodyPr>
            <a:normAutofit fontScale="92500" lnSpcReduction="10000"/>
          </a:bodyPr>
          <a:lstStyle/>
          <a:p>
            <a:pPr lvl="0"/>
            <a:r>
              <a:rPr lang="en-AU" dirty="0" smtClean="0"/>
              <a:t>Assertively </a:t>
            </a:r>
            <a:r>
              <a:rPr lang="en-AU" dirty="0" smtClean="0"/>
              <a:t>insist on your right to teach and the students’ right to learn</a:t>
            </a:r>
          </a:p>
          <a:p>
            <a:pPr lvl="0"/>
            <a:r>
              <a:rPr lang="en-AU" dirty="0" smtClean="0"/>
              <a:t>Stop the misbehaviour </a:t>
            </a:r>
          </a:p>
          <a:p>
            <a:pPr lvl="0"/>
            <a:r>
              <a:rPr lang="en-AU" dirty="0" smtClean="0"/>
              <a:t>Removal of the student</a:t>
            </a:r>
          </a:p>
          <a:p>
            <a:pPr lvl="0"/>
            <a:r>
              <a:rPr lang="en-AU" dirty="0" smtClean="0"/>
              <a:t>Invoke the consequences tied to the behaviour</a:t>
            </a:r>
          </a:p>
          <a:p>
            <a:pPr lvl="0"/>
            <a:r>
              <a:rPr lang="en-AU" dirty="0" smtClean="0"/>
              <a:t>Redirect misbehaviour in positive directions</a:t>
            </a:r>
          </a:p>
          <a:p>
            <a:pPr lvl="0"/>
            <a:r>
              <a:rPr lang="en-AU" dirty="0" smtClean="0"/>
              <a:t>Parental Contact</a:t>
            </a:r>
          </a:p>
          <a:p>
            <a:pPr lvl="0"/>
            <a:r>
              <a:rPr lang="en-AU" dirty="0" smtClean="0"/>
              <a:t>Use communication </a:t>
            </a:r>
            <a:r>
              <a:rPr lang="en-AU" dirty="0" smtClean="0"/>
              <a:t>scripts – know and practise what you are going to say – ‘I messages’</a:t>
            </a:r>
            <a:endParaRPr lang="en-AU" dirty="0" smtClean="0"/>
          </a:p>
          <a:p>
            <a:endParaRPr lang="en-A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Violence in Schools</a:t>
            </a:r>
            <a:endParaRPr lang="en-AU" dirty="0"/>
          </a:p>
        </p:txBody>
      </p:sp>
      <p:sp>
        <p:nvSpPr>
          <p:cNvPr id="3" name="Content Placeholder 2"/>
          <p:cNvSpPr>
            <a:spLocks noGrp="1"/>
          </p:cNvSpPr>
          <p:nvPr>
            <p:ph idx="1"/>
          </p:nvPr>
        </p:nvSpPr>
        <p:spPr/>
        <p:txBody>
          <a:bodyPr/>
          <a:lstStyle/>
          <a:p>
            <a:r>
              <a:rPr lang="en-AU" dirty="0" smtClean="0"/>
              <a:t>What makes one child attack another?</a:t>
            </a:r>
            <a:br>
              <a:rPr lang="en-AU" dirty="0" smtClean="0"/>
            </a:br>
            <a:endParaRPr lang="en-AU" dirty="0"/>
          </a:p>
        </p:txBody>
      </p:sp>
      <p:pic>
        <p:nvPicPr>
          <p:cNvPr id="40962" name="Picture 2" descr="http://news.bbc.co.uk/olmedia/1890000/images/_1890222_fight300.jpg"/>
          <p:cNvPicPr>
            <a:picLocks noChangeAspect="1" noChangeArrowheads="1"/>
          </p:cNvPicPr>
          <p:nvPr/>
        </p:nvPicPr>
        <p:blipFill>
          <a:blip r:embed="rId2" cstate="print"/>
          <a:srcRect/>
          <a:stretch>
            <a:fillRect/>
          </a:stretch>
        </p:blipFill>
        <p:spPr bwMode="auto">
          <a:xfrm>
            <a:off x="2555776" y="2348880"/>
            <a:ext cx="4032448" cy="3353337"/>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bwMode="auto">
          <a:xfrm>
            <a:off x="611560" y="512676"/>
            <a:ext cx="7704856" cy="5778642"/>
          </a:xfrm>
          <a:prstGeom prst="rect">
            <a:avLst/>
          </a:prstGeom>
          <a:noFill/>
          <a:ln w="9525">
            <a:noFill/>
            <a:miter lim="800000"/>
            <a:headEnd/>
            <a:tailEnd/>
          </a:ln>
          <a:effec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Study into School Violence </a:t>
            </a:r>
            <a:endParaRPr lang="en-AU" dirty="0"/>
          </a:p>
        </p:txBody>
      </p:sp>
      <p:sp>
        <p:nvSpPr>
          <p:cNvPr id="3" name="Content Placeholder 2"/>
          <p:cNvSpPr>
            <a:spLocks noGrp="1"/>
          </p:cNvSpPr>
          <p:nvPr>
            <p:ph idx="1"/>
          </p:nvPr>
        </p:nvSpPr>
        <p:spPr>
          <a:xfrm>
            <a:off x="251520" y="1600200"/>
            <a:ext cx="8435280" cy="4525963"/>
          </a:xfrm>
        </p:spPr>
        <p:txBody>
          <a:bodyPr>
            <a:normAutofit/>
          </a:bodyPr>
          <a:lstStyle/>
          <a:p>
            <a:r>
              <a:rPr lang="en-AU" dirty="0" smtClean="0"/>
              <a:t>C</a:t>
            </a:r>
            <a:r>
              <a:rPr lang="en-AU" dirty="0" smtClean="0"/>
              <a:t>ommissioned </a:t>
            </a:r>
            <a:r>
              <a:rPr lang="en-AU" dirty="0" smtClean="0"/>
              <a:t>by the NSW Department of Education and Training following the forum on school safety convened by the NSW Government in April 2002. </a:t>
            </a:r>
            <a:endParaRPr lang="en-AU" dirty="0" smtClean="0"/>
          </a:p>
          <a:p>
            <a:endParaRPr lang="en-AU" dirty="0" smtClean="0"/>
          </a:p>
          <a:p>
            <a:r>
              <a:rPr lang="en-AU" dirty="0" smtClean="0"/>
              <a:t>Interviews </a:t>
            </a:r>
            <a:r>
              <a:rPr lang="en-AU" dirty="0" smtClean="0"/>
              <a:t>were held with 2,616 year 8 and year </a:t>
            </a:r>
            <a:r>
              <a:rPr lang="en-AU" dirty="0" smtClean="0"/>
              <a:t>9 students</a:t>
            </a:r>
          </a:p>
          <a:p>
            <a:endParaRPr lang="en-AU" dirty="0" smtClean="0"/>
          </a:p>
          <a:p>
            <a:endParaRPr lang="en-AU"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Two key Findings</a:t>
            </a:r>
            <a:r>
              <a:rPr lang="en-AU" dirty="0" smtClean="0"/>
              <a:t>:</a:t>
            </a:r>
            <a:endParaRPr lang="en-AU" dirty="0"/>
          </a:p>
        </p:txBody>
      </p:sp>
      <p:sp>
        <p:nvSpPr>
          <p:cNvPr id="3" name="Content Placeholder 2"/>
          <p:cNvSpPr>
            <a:spLocks noGrp="1"/>
          </p:cNvSpPr>
          <p:nvPr>
            <p:ph idx="1"/>
          </p:nvPr>
        </p:nvSpPr>
        <p:spPr/>
        <p:txBody>
          <a:bodyPr>
            <a:normAutofit lnSpcReduction="10000"/>
          </a:bodyPr>
          <a:lstStyle/>
          <a:p>
            <a:r>
              <a:rPr lang="en-AU" dirty="0" smtClean="0"/>
              <a:t>Students whose parents subject them to punitive discipline at home are much more likely to have attacked someone at school than students whose parents are not punitive toward their children. </a:t>
            </a:r>
          </a:p>
          <a:p>
            <a:r>
              <a:rPr lang="en-AU" dirty="0" smtClean="0"/>
              <a:t>Violence on school grounds is also more likely to occur in schools where more than 25 per cent of the teachers have less than five years experience. </a:t>
            </a:r>
          </a:p>
          <a:p>
            <a:endParaRPr lang="en-A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Students are more likely to have attacked someone if:</a:t>
            </a:r>
            <a:endParaRPr lang="en-AU" dirty="0"/>
          </a:p>
        </p:txBody>
      </p:sp>
      <p:sp>
        <p:nvSpPr>
          <p:cNvPr id="3" name="Content Placeholder 2"/>
          <p:cNvSpPr>
            <a:spLocks noGrp="1"/>
          </p:cNvSpPr>
          <p:nvPr>
            <p:ph idx="1"/>
          </p:nvPr>
        </p:nvSpPr>
        <p:spPr/>
        <p:txBody>
          <a:bodyPr>
            <a:normAutofit fontScale="92500" lnSpcReduction="20000"/>
          </a:bodyPr>
          <a:lstStyle/>
          <a:p>
            <a:pPr lvl="0"/>
            <a:r>
              <a:rPr lang="en-AU" dirty="0" smtClean="0"/>
              <a:t>They </a:t>
            </a:r>
            <a:r>
              <a:rPr lang="en-AU" dirty="0" smtClean="0"/>
              <a:t>are male </a:t>
            </a:r>
          </a:p>
          <a:p>
            <a:pPr lvl="0"/>
            <a:r>
              <a:rPr lang="en-AU" dirty="0" smtClean="0"/>
              <a:t>They live with only one parent or not with their parents at all </a:t>
            </a:r>
          </a:p>
          <a:p>
            <a:pPr lvl="0"/>
            <a:r>
              <a:rPr lang="en-AU" dirty="0" smtClean="0"/>
              <a:t>Their mother is 35 or younger </a:t>
            </a:r>
          </a:p>
          <a:p>
            <a:pPr lvl="0"/>
            <a:r>
              <a:rPr lang="en-AU" dirty="0" smtClean="0"/>
              <a:t>Their parent(s) employ(s) punitive disciplinary practices </a:t>
            </a:r>
          </a:p>
          <a:p>
            <a:pPr lvl="0"/>
            <a:r>
              <a:rPr lang="en-AU" dirty="0" smtClean="0"/>
              <a:t>Their parent(s) poorly supervise them </a:t>
            </a:r>
          </a:p>
          <a:p>
            <a:pPr lvl="0"/>
            <a:r>
              <a:rPr lang="en-AU" dirty="0" smtClean="0"/>
              <a:t>They have problems with their family </a:t>
            </a:r>
          </a:p>
          <a:p>
            <a:pPr lvl="0"/>
            <a:r>
              <a:rPr lang="en-AU" dirty="0" smtClean="0"/>
              <a:t>They have problems reading and/or writing </a:t>
            </a:r>
          </a:p>
          <a:p>
            <a:pPr lvl="0"/>
            <a:r>
              <a:rPr lang="en-AU" dirty="0" smtClean="0"/>
              <a:t>They are impulsive</a:t>
            </a:r>
          </a:p>
          <a:p>
            <a:endParaRPr lang="en-AU"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School </a:t>
            </a:r>
            <a:r>
              <a:rPr lang="en-AU" dirty="0" smtClean="0"/>
              <a:t>factors</a:t>
            </a:r>
            <a:r>
              <a:rPr lang="en-AU" dirty="0" smtClean="0"/>
              <a:t>:</a:t>
            </a:r>
            <a:endParaRPr lang="en-AU" dirty="0"/>
          </a:p>
        </p:txBody>
      </p:sp>
      <p:sp>
        <p:nvSpPr>
          <p:cNvPr id="3" name="Content Placeholder 2"/>
          <p:cNvSpPr>
            <a:spLocks noGrp="1"/>
          </p:cNvSpPr>
          <p:nvPr>
            <p:ph idx="1"/>
          </p:nvPr>
        </p:nvSpPr>
        <p:spPr/>
        <p:txBody>
          <a:bodyPr>
            <a:normAutofit fontScale="77500" lnSpcReduction="20000"/>
          </a:bodyPr>
          <a:lstStyle/>
          <a:p>
            <a:r>
              <a:rPr lang="en-AU" dirty="0" smtClean="0"/>
              <a:t>Students </a:t>
            </a:r>
            <a:r>
              <a:rPr lang="en-AU" dirty="0" smtClean="0"/>
              <a:t>are more likely to have attacked someone if, in their opinion: </a:t>
            </a:r>
          </a:p>
          <a:p>
            <a:pPr lvl="0"/>
            <a:r>
              <a:rPr lang="en-AU" dirty="0" smtClean="0"/>
              <a:t>They spend a lot of time copying out work from textbooks </a:t>
            </a:r>
          </a:p>
          <a:p>
            <a:pPr lvl="0"/>
            <a:r>
              <a:rPr lang="en-AU" dirty="0" smtClean="0"/>
              <a:t>Their teachers spend more time keeping control of the class than teaching </a:t>
            </a:r>
          </a:p>
          <a:p>
            <a:pPr lvl="0"/>
            <a:r>
              <a:rPr lang="en-AU" dirty="0" smtClean="0"/>
              <a:t>The students at their school are racist </a:t>
            </a:r>
          </a:p>
          <a:p>
            <a:pPr lvl="0"/>
            <a:r>
              <a:rPr lang="en-AU" dirty="0" smtClean="0"/>
              <a:t>Kids who make racist remarks at the school don’t get into trouble with the teachers </a:t>
            </a:r>
          </a:p>
          <a:p>
            <a:pPr lvl="0"/>
            <a:r>
              <a:rPr lang="en-AU" dirty="0" smtClean="0"/>
              <a:t>Teachers do not intervene to stop bullying when they know about it </a:t>
            </a:r>
          </a:p>
          <a:p>
            <a:pPr lvl="0"/>
            <a:r>
              <a:rPr lang="en-AU" dirty="0" smtClean="0"/>
              <a:t>They were never formally told the school rules</a:t>
            </a:r>
          </a:p>
          <a:p>
            <a:endParaRPr lang="en-AU"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What can be done?</a:t>
            </a:r>
            <a:endParaRPr lang="en-AU" dirty="0"/>
          </a:p>
        </p:txBody>
      </p:sp>
      <p:sp>
        <p:nvSpPr>
          <p:cNvPr id="3" name="Content Placeholder 2"/>
          <p:cNvSpPr>
            <a:spLocks noGrp="1"/>
          </p:cNvSpPr>
          <p:nvPr>
            <p:ph idx="1"/>
          </p:nvPr>
        </p:nvSpPr>
        <p:spPr/>
        <p:txBody>
          <a:bodyPr>
            <a:normAutofit fontScale="92500"/>
          </a:bodyPr>
          <a:lstStyle/>
          <a:p>
            <a:r>
              <a:rPr lang="en-AU" dirty="0" smtClean="0"/>
              <a:t>zero tolerance attitude towards violence</a:t>
            </a:r>
            <a:r>
              <a:rPr lang="en-AU" dirty="0" smtClean="0"/>
              <a:t>.</a:t>
            </a:r>
          </a:p>
          <a:p>
            <a:r>
              <a:rPr lang="en-AU" dirty="0" smtClean="0"/>
              <a:t>teach kids the strategies they need to deal with and resolve tension – give them an avenue where they can feel pressure building up because of teasing or bullying, give them an avenue for letting authorities know about that problem, and then teaching them ways and means by which they can resolve that tension without hitting someone or resorting to violence.</a:t>
            </a:r>
            <a:endParaRPr lang="en-AU"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764705"/>
            <a:ext cx="8229600" cy="1008112"/>
          </a:xfrm>
        </p:spPr>
        <p:txBody>
          <a:bodyPr/>
          <a:lstStyle/>
          <a:p>
            <a:pPr algn="ctr"/>
            <a:r>
              <a:rPr lang="en-AU" dirty="0" smtClean="0">
                <a:hlinkClick r:id="rId2"/>
              </a:rPr>
              <a:t>http://www.kidsmatter.edu.au/</a:t>
            </a:r>
            <a:endParaRPr lang="en-AU" dirty="0"/>
          </a:p>
        </p:txBody>
      </p:sp>
      <p:pic>
        <p:nvPicPr>
          <p:cNvPr id="48130" name="Picture 2" descr="http://www.cityofsydney.nsw.gov.au/Library/images/KidsMatterHealth.jpg"/>
          <p:cNvPicPr>
            <a:picLocks noChangeAspect="1" noChangeArrowheads="1"/>
          </p:cNvPicPr>
          <p:nvPr/>
        </p:nvPicPr>
        <p:blipFill>
          <a:blip r:embed="rId3" cstate="print"/>
          <a:srcRect/>
          <a:stretch>
            <a:fillRect/>
          </a:stretch>
        </p:blipFill>
        <p:spPr bwMode="auto">
          <a:xfrm>
            <a:off x="1835696" y="1988840"/>
            <a:ext cx="4536504" cy="3816424"/>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b="1" dirty="0" err="1" smtClean="0"/>
              <a:t>KidsMatter</a:t>
            </a:r>
            <a:r>
              <a:rPr lang="en-AU" b="1" dirty="0" smtClean="0"/>
              <a:t> Primary F</a:t>
            </a:r>
            <a:r>
              <a:rPr lang="en-AU" b="1" dirty="0" smtClean="0"/>
              <a:t>ramework</a:t>
            </a:r>
            <a:endParaRPr lang="en-AU" dirty="0"/>
          </a:p>
        </p:txBody>
      </p:sp>
      <p:sp>
        <p:nvSpPr>
          <p:cNvPr id="3" name="Content Placeholder 2"/>
          <p:cNvSpPr>
            <a:spLocks noGrp="1"/>
          </p:cNvSpPr>
          <p:nvPr>
            <p:ph idx="1"/>
          </p:nvPr>
        </p:nvSpPr>
        <p:spPr/>
        <p:txBody>
          <a:bodyPr>
            <a:normAutofit/>
          </a:bodyPr>
          <a:lstStyle/>
          <a:p>
            <a:r>
              <a:rPr lang="en-AU" b="1" dirty="0" err="1" smtClean="0"/>
              <a:t>KidsMatter</a:t>
            </a:r>
            <a:r>
              <a:rPr lang="en-AU" b="1" dirty="0" smtClean="0"/>
              <a:t> </a:t>
            </a:r>
            <a:r>
              <a:rPr lang="en-AU" b="1" dirty="0" smtClean="0"/>
              <a:t>Primary </a:t>
            </a:r>
            <a:r>
              <a:rPr lang="en-AU" b="1" dirty="0" smtClean="0"/>
              <a:t>aims:</a:t>
            </a:r>
            <a:endParaRPr lang="en-AU" b="1" dirty="0" smtClean="0"/>
          </a:p>
          <a:p>
            <a:r>
              <a:rPr lang="en-AU" dirty="0" smtClean="0"/>
              <a:t>improve </a:t>
            </a:r>
            <a:r>
              <a:rPr lang="en-AU" dirty="0" smtClean="0"/>
              <a:t>the mental health and wellbeing of primary school students,</a:t>
            </a:r>
          </a:p>
          <a:p>
            <a:r>
              <a:rPr lang="en-AU" dirty="0" smtClean="0"/>
              <a:t>reduce mental health problems amongst students, and</a:t>
            </a:r>
          </a:p>
          <a:p>
            <a:r>
              <a:rPr lang="en-AU" dirty="0" smtClean="0"/>
              <a:t>achieve greater support for students experiencing mental health problems.</a:t>
            </a:r>
          </a:p>
          <a:p>
            <a:endParaRPr lang="en-AU"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Components of the Program:</a:t>
            </a:r>
            <a:endParaRPr lang="en-AU" dirty="0"/>
          </a:p>
        </p:txBody>
      </p:sp>
      <p:sp>
        <p:nvSpPr>
          <p:cNvPr id="3" name="Content Placeholder 2"/>
          <p:cNvSpPr>
            <a:spLocks noGrp="1"/>
          </p:cNvSpPr>
          <p:nvPr>
            <p:ph idx="1"/>
          </p:nvPr>
        </p:nvSpPr>
        <p:spPr>
          <a:xfrm>
            <a:off x="457200" y="1600200"/>
            <a:ext cx="8229600" cy="4925144"/>
          </a:xfrm>
        </p:spPr>
        <p:txBody>
          <a:bodyPr>
            <a:normAutofit fontScale="77500" lnSpcReduction="20000"/>
          </a:bodyPr>
          <a:lstStyle/>
          <a:p>
            <a:r>
              <a:rPr lang="en-AU" b="1" dirty="0" smtClean="0"/>
              <a:t>1. A positive school community</a:t>
            </a:r>
          </a:p>
          <a:p>
            <a:pPr>
              <a:buNone/>
            </a:pPr>
            <a:r>
              <a:rPr lang="en-AU" dirty="0" smtClean="0"/>
              <a:t>	Schools </a:t>
            </a:r>
            <a:r>
              <a:rPr lang="en-AU" dirty="0" smtClean="0"/>
              <a:t>identify how they can </a:t>
            </a:r>
            <a:r>
              <a:rPr lang="en-AU" dirty="0" smtClean="0"/>
              <a:t>enhance their </a:t>
            </a:r>
            <a:r>
              <a:rPr lang="en-AU" dirty="0" smtClean="0"/>
              <a:t>school climate to support </a:t>
            </a:r>
            <a:r>
              <a:rPr lang="en-AU" dirty="0" smtClean="0"/>
              <a:t>student mental </a:t>
            </a:r>
            <a:r>
              <a:rPr lang="en-AU" dirty="0" smtClean="0"/>
              <a:t>health and well-being, </a:t>
            </a:r>
            <a:r>
              <a:rPr lang="en-AU" dirty="0" smtClean="0"/>
              <a:t>giving particular </a:t>
            </a:r>
            <a:r>
              <a:rPr lang="en-AU" dirty="0" smtClean="0"/>
              <a:t>emphasis to ensuring </a:t>
            </a:r>
            <a:r>
              <a:rPr lang="en-AU" dirty="0" smtClean="0"/>
              <a:t>that students</a:t>
            </a:r>
            <a:r>
              <a:rPr lang="en-AU" dirty="0" smtClean="0"/>
              <a:t>, staff and parents feel ‘</a:t>
            </a:r>
            <a:r>
              <a:rPr lang="en-AU" dirty="0" smtClean="0"/>
              <a:t>connected’ to </a:t>
            </a:r>
            <a:r>
              <a:rPr lang="en-AU" dirty="0" smtClean="0"/>
              <a:t>each other and the broader </a:t>
            </a:r>
            <a:r>
              <a:rPr lang="en-AU" dirty="0" smtClean="0"/>
              <a:t>school community.</a:t>
            </a:r>
          </a:p>
          <a:p>
            <a:pPr>
              <a:buNone/>
            </a:pPr>
            <a:endParaRPr lang="en-AU" dirty="0" smtClean="0"/>
          </a:p>
          <a:p>
            <a:r>
              <a:rPr lang="en-AU" b="1" dirty="0" smtClean="0"/>
              <a:t>2. Social and emotional skills </a:t>
            </a:r>
            <a:r>
              <a:rPr lang="en-AU" b="1" dirty="0" smtClean="0"/>
              <a:t>learning for </a:t>
            </a:r>
            <a:r>
              <a:rPr lang="en-AU" b="1" dirty="0" smtClean="0"/>
              <a:t>students</a:t>
            </a:r>
          </a:p>
          <a:p>
            <a:pPr>
              <a:buNone/>
            </a:pPr>
            <a:r>
              <a:rPr lang="en-AU" dirty="0" smtClean="0"/>
              <a:t>	Effective </a:t>
            </a:r>
            <a:r>
              <a:rPr lang="en-AU" dirty="0" smtClean="0"/>
              <a:t>social and emotional </a:t>
            </a:r>
            <a:r>
              <a:rPr lang="en-AU" dirty="0" smtClean="0"/>
              <a:t>learning curriculum </a:t>
            </a:r>
            <a:r>
              <a:rPr lang="en-AU" dirty="0" smtClean="0"/>
              <a:t>is regularly taught to </a:t>
            </a:r>
            <a:r>
              <a:rPr lang="en-AU" dirty="0" smtClean="0"/>
              <a:t>all students</a:t>
            </a:r>
            <a:r>
              <a:rPr lang="en-AU" dirty="0" smtClean="0"/>
              <a:t>. Students receive social </a:t>
            </a:r>
            <a:r>
              <a:rPr lang="en-AU" dirty="0" smtClean="0"/>
              <a:t>and emotional </a:t>
            </a:r>
            <a:r>
              <a:rPr lang="en-AU" dirty="0" smtClean="0"/>
              <a:t>curriculum using </a:t>
            </a:r>
            <a:r>
              <a:rPr lang="en-AU" dirty="0" smtClean="0"/>
              <a:t>evidence based programs </a:t>
            </a:r>
            <a:r>
              <a:rPr lang="en-AU" dirty="0" smtClean="0"/>
              <a:t>to improve their </a:t>
            </a:r>
            <a:r>
              <a:rPr lang="en-AU" dirty="0" smtClean="0"/>
              <a:t>self awareness, social-awareness</a:t>
            </a:r>
            <a:r>
              <a:rPr lang="en-AU" dirty="0" smtClean="0"/>
              <a:t>, </a:t>
            </a:r>
            <a:r>
              <a:rPr lang="en-AU" dirty="0" smtClean="0"/>
              <a:t>self management, relationship </a:t>
            </a:r>
            <a:r>
              <a:rPr lang="en-AU" dirty="0" smtClean="0"/>
              <a:t>skills and </a:t>
            </a:r>
            <a:r>
              <a:rPr lang="en-AU" dirty="0" smtClean="0"/>
              <a:t>their capacity </a:t>
            </a:r>
            <a:r>
              <a:rPr lang="en-AU" dirty="0" smtClean="0"/>
              <a:t>for responsible decision- making</a:t>
            </a:r>
            <a:r>
              <a:rPr lang="en-AU" dirty="0" smtClean="0"/>
              <a:t>.</a:t>
            </a:r>
            <a:endParaRPr lang="en-AU" dirty="0" smtClean="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764704"/>
            <a:ext cx="8229600" cy="5544616"/>
          </a:xfrm>
        </p:spPr>
        <p:txBody>
          <a:bodyPr>
            <a:normAutofit fontScale="85000" lnSpcReduction="20000"/>
          </a:bodyPr>
          <a:lstStyle/>
          <a:p>
            <a:r>
              <a:rPr lang="en-AU" b="1" dirty="0" smtClean="0"/>
              <a:t>3. Parenting support and education</a:t>
            </a:r>
          </a:p>
          <a:p>
            <a:pPr>
              <a:buNone/>
            </a:pPr>
            <a:r>
              <a:rPr lang="en-AU" dirty="0" smtClean="0"/>
              <a:t>	Parents </a:t>
            </a:r>
            <a:r>
              <a:rPr lang="en-AU" dirty="0" smtClean="0"/>
              <a:t>and families receive </a:t>
            </a:r>
            <a:r>
              <a:rPr lang="en-AU" dirty="0" smtClean="0"/>
              <a:t>opportunities to </a:t>
            </a:r>
            <a:r>
              <a:rPr lang="en-AU" dirty="0" smtClean="0"/>
              <a:t>access information on </a:t>
            </a:r>
            <a:r>
              <a:rPr lang="en-AU" dirty="0" smtClean="0"/>
              <a:t>child development </a:t>
            </a:r>
            <a:r>
              <a:rPr lang="en-AU" dirty="0" smtClean="0"/>
              <a:t>and parenting as well </a:t>
            </a:r>
            <a:r>
              <a:rPr lang="en-AU" dirty="0" smtClean="0"/>
              <a:t>as engage </a:t>
            </a:r>
            <a:r>
              <a:rPr lang="en-AU" dirty="0" smtClean="0"/>
              <a:t>with other parents and families</a:t>
            </a:r>
            <a:r>
              <a:rPr lang="en-AU" dirty="0" smtClean="0"/>
              <a:t>.</a:t>
            </a:r>
          </a:p>
          <a:p>
            <a:pPr>
              <a:buNone/>
            </a:pPr>
            <a:endParaRPr lang="en-AU" dirty="0" smtClean="0"/>
          </a:p>
          <a:p>
            <a:r>
              <a:rPr lang="en-AU" b="1" dirty="0" smtClean="0"/>
              <a:t>4. Early intervention for </a:t>
            </a:r>
            <a:r>
              <a:rPr lang="en-AU" b="1" dirty="0" smtClean="0"/>
              <a:t>students experiencing </a:t>
            </a:r>
            <a:r>
              <a:rPr lang="en-AU" b="1" dirty="0" smtClean="0"/>
              <a:t>mental health difficulties</a:t>
            </a:r>
          </a:p>
          <a:p>
            <a:pPr>
              <a:buNone/>
            </a:pPr>
            <a:r>
              <a:rPr lang="en-AU" dirty="0" smtClean="0"/>
              <a:t>	School </a:t>
            </a:r>
            <a:r>
              <a:rPr lang="en-AU" dirty="0" smtClean="0"/>
              <a:t>staff and parents receive </a:t>
            </a:r>
            <a:r>
              <a:rPr lang="en-AU" dirty="0" smtClean="0"/>
              <a:t>information on </a:t>
            </a:r>
            <a:r>
              <a:rPr lang="en-AU" dirty="0" smtClean="0"/>
              <a:t>strategies to support and assist </a:t>
            </a:r>
            <a:r>
              <a:rPr lang="en-AU" dirty="0" smtClean="0"/>
              <a:t>children experiencing </a:t>
            </a:r>
            <a:r>
              <a:rPr lang="en-AU" dirty="0" smtClean="0"/>
              <a:t>mental health problems.</a:t>
            </a:r>
          </a:p>
          <a:p>
            <a:pPr>
              <a:buNone/>
            </a:pPr>
            <a:r>
              <a:rPr lang="en-AU" dirty="0" smtClean="0"/>
              <a:t>	This </a:t>
            </a:r>
            <a:r>
              <a:rPr lang="en-AU" dirty="0" smtClean="0"/>
              <a:t>includes information on </a:t>
            </a:r>
            <a:r>
              <a:rPr lang="en-AU" dirty="0" smtClean="0"/>
              <a:t>detecting signs </a:t>
            </a:r>
            <a:r>
              <a:rPr lang="en-AU" dirty="0" smtClean="0"/>
              <a:t>of mental health difficulties in </a:t>
            </a:r>
            <a:r>
              <a:rPr lang="en-AU" dirty="0" smtClean="0"/>
              <a:t>young children</a:t>
            </a:r>
            <a:r>
              <a:rPr lang="en-AU" dirty="0" smtClean="0"/>
              <a:t>, information on local </a:t>
            </a:r>
            <a:r>
              <a:rPr lang="en-AU" dirty="0" smtClean="0"/>
              <a:t>service providers </a:t>
            </a:r>
            <a:r>
              <a:rPr lang="en-AU" dirty="0" smtClean="0"/>
              <a:t>and how to access </a:t>
            </a:r>
            <a:r>
              <a:rPr lang="en-AU" dirty="0" smtClean="0"/>
              <a:t>evidence based programs </a:t>
            </a:r>
            <a:r>
              <a:rPr lang="en-AU" dirty="0" smtClean="0"/>
              <a:t>and interventions.</a:t>
            </a:r>
          </a:p>
          <a:p>
            <a:endParaRPr lang="en-AU"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US" i="1" dirty="0" smtClean="0">
                <a:ln>
                  <a:noFill/>
                </a:ln>
                <a:solidFill>
                  <a:schemeClr val="tx1"/>
                </a:solidFill>
                <a:effectLst/>
              </a:rPr>
              <a:t>Examination format </a:t>
            </a:r>
            <a:r>
              <a:rPr lang="en-US" i="1" dirty="0" smtClean="0">
                <a:ln>
                  <a:noFill/>
                </a:ln>
                <a:solidFill>
                  <a:schemeClr val="tx1"/>
                </a:solidFill>
                <a:effectLst/>
              </a:rPr>
              <a:t>2010</a:t>
            </a:r>
            <a:r>
              <a:rPr lang="en-US" dirty="0" smtClean="0">
                <a:ln>
                  <a:noFill/>
                </a:ln>
                <a:solidFill>
                  <a:schemeClr val="tx1"/>
                </a:solidFill>
                <a:effectLst/>
              </a:rPr>
              <a:t> </a:t>
            </a:r>
            <a:endParaRPr lang="en-AU" dirty="0" smtClean="0">
              <a:ln>
                <a:noFill/>
              </a:ln>
              <a:solidFill>
                <a:schemeClr val="tx1"/>
              </a:solidFill>
              <a:effectLst/>
            </a:endParaRPr>
          </a:p>
        </p:txBody>
      </p:sp>
      <p:sp>
        <p:nvSpPr>
          <p:cNvPr id="142339" name="Rectangle 3"/>
          <p:cNvSpPr>
            <a:spLocks noGrp="1"/>
          </p:cNvSpPr>
          <p:nvPr>
            <p:ph idx="1"/>
          </p:nvPr>
        </p:nvSpPr>
        <p:spPr/>
        <p:txBody>
          <a:bodyPr>
            <a:normAutofit/>
          </a:bodyPr>
          <a:lstStyle/>
          <a:p>
            <a:r>
              <a:rPr lang="en-US" dirty="0" smtClean="0"/>
              <a:t>2 hour exam and 10 minutes </a:t>
            </a:r>
          </a:p>
          <a:p>
            <a:pPr>
              <a:buFont typeface="Wingdings 2" pitchFamily="18" charset="2"/>
              <a:buNone/>
            </a:pPr>
            <a:endParaRPr lang="en-US" dirty="0" smtClean="0"/>
          </a:p>
          <a:p>
            <a:r>
              <a:rPr lang="en-US" dirty="0" smtClean="0"/>
              <a:t>7 </a:t>
            </a:r>
            <a:r>
              <a:rPr lang="en-US" dirty="0" smtClean="0"/>
              <a:t>questions </a:t>
            </a:r>
            <a:r>
              <a:rPr lang="en-US" dirty="0" smtClean="0"/>
              <a:t>to answer in total </a:t>
            </a:r>
            <a:endParaRPr lang="en-US" dirty="0" smtClean="0"/>
          </a:p>
          <a:p>
            <a:endParaRPr lang="en-US" dirty="0" smtClean="0"/>
          </a:p>
          <a:p>
            <a:r>
              <a:rPr lang="en-US" dirty="0" smtClean="0"/>
              <a:t>All questions must be answered</a:t>
            </a:r>
            <a:endParaRPr lang="en-US" dirty="0" smtClean="0"/>
          </a:p>
          <a:p>
            <a:pPr>
              <a:buFont typeface="Wingdings 2" pitchFamily="18" charset="2"/>
              <a:buNone/>
            </a:pPr>
            <a:endParaRPr lang="en-US"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908720"/>
            <a:ext cx="7704856" cy="3508653"/>
          </a:xfrm>
          <a:prstGeom prst="rect">
            <a:avLst/>
          </a:prstGeom>
        </p:spPr>
        <p:txBody>
          <a:bodyPr wrap="square">
            <a:spAutoFit/>
          </a:bodyPr>
          <a:lstStyle/>
          <a:p>
            <a:endParaRPr lang="en-AU" dirty="0" smtClean="0"/>
          </a:p>
          <a:p>
            <a:r>
              <a:rPr lang="en-AU" sz="5400" dirty="0" smtClean="0"/>
              <a:t>Could you:</a:t>
            </a:r>
          </a:p>
          <a:p>
            <a:endParaRPr lang="en-AU" sz="5400" dirty="0" smtClean="0"/>
          </a:p>
          <a:p>
            <a:r>
              <a:rPr lang="en-AU" sz="4800" dirty="0" smtClean="0"/>
              <a:t>Evaluate </a:t>
            </a:r>
            <a:r>
              <a:rPr lang="en-AU" sz="4800" dirty="0" smtClean="0"/>
              <a:t>the statement, ‘</a:t>
            </a:r>
            <a:r>
              <a:rPr lang="en-AU" sz="4800" i="1" dirty="0" smtClean="0"/>
              <a:t>All behaviour is need driven’</a:t>
            </a:r>
            <a:r>
              <a:rPr lang="en-AU" sz="4800" dirty="0" smtClean="0"/>
              <a:t> </a:t>
            </a:r>
            <a:endParaRPr lang="en-AU" sz="48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Finally...</a:t>
            </a:r>
            <a:endParaRPr lang="en-AU" dirty="0"/>
          </a:p>
        </p:txBody>
      </p:sp>
      <p:sp>
        <p:nvSpPr>
          <p:cNvPr id="3" name="Content Placeholder 2"/>
          <p:cNvSpPr>
            <a:spLocks noGrp="1"/>
          </p:cNvSpPr>
          <p:nvPr>
            <p:ph idx="1"/>
          </p:nvPr>
        </p:nvSpPr>
        <p:spPr/>
        <p:txBody>
          <a:bodyPr/>
          <a:lstStyle/>
          <a:p>
            <a:endParaRPr lang="en-AU" dirty="0" smtClean="0"/>
          </a:p>
          <a:p>
            <a:r>
              <a:rPr lang="en-AU" dirty="0" smtClean="0">
                <a:hlinkClick r:id="rId2"/>
              </a:rPr>
              <a:t>http://www.youtube.com/watch?v=AWWz0aq0aR4&amp;feature=channel</a:t>
            </a:r>
            <a:endParaRPr lang="en-A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US" i="1" smtClean="0">
                <a:ln>
                  <a:noFill/>
                </a:ln>
                <a:solidFill>
                  <a:schemeClr val="tx1"/>
                </a:solidFill>
                <a:effectLst/>
              </a:rPr>
              <a:t>Educational psychology</a:t>
            </a:r>
            <a:endParaRPr lang="en-AU" i="1" smtClean="0">
              <a:ln>
                <a:noFill/>
              </a:ln>
              <a:solidFill>
                <a:schemeClr val="tx1"/>
              </a:solidFill>
              <a:effectLst/>
            </a:endParaRPr>
          </a:p>
        </p:txBody>
      </p:sp>
      <p:sp>
        <p:nvSpPr>
          <p:cNvPr id="176131" name="Rectangle 3"/>
          <p:cNvSpPr>
            <a:spLocks noGrp="1"/>
          </p:cNvSpPr>
          <p:nvPr>
            <p:ph idx="1"/>
          </p:nvPr>
        </p:nvSpPr>
        <p:spPr/>
        <p:txBody>
          <a:bodyPr>
            <a:normAutofit lnSpcReduction="10000"/>
          </a:bodyPr>
          <a:lstStyle/>
          <a:p>
            <a:r>
              <a:rPr lang="en-US" smtClean="0"/>
              <a:t>Don’t forget what psychology tells us: </a:t>
            </a:r>
          </a:p>
          <a:p>
            <a:endParaRPr lang="en-US" smtClean="0"/>
          </a:p>
          <a:p>
            <a:r>
              <a:rPr lang="en-US" smtClean="0"/>
              <a:t>The stages of cognitive development (egocentrism      perspective taking):</a:t>
            </a:r>
          </a:p>
          <a:p>
            <a:pPr>
              <a:buFont typeface="Wingdings 2" pitchFamily="18" charset="2"/>
              <a:buNone/>
            </a:pPr>
            <a:endParaRPr lang="en-US" smtClean="0"/>
          </a:p>
          <a:p>
            <a:r>
              <a:rPr lang="en-US" smtClean="0"/>
              <a:t>The child moves from sorting information (0-2) to logical thinking (2-7) to considering different perspectives ( 7-11) to abstract hypothetical thinking (11-)  </a:t>
            </a:r>
            <a:endParaRPr lang="en-AU" smtClean="0"/>
          </a:p>
        </p:txBody>
      </p:sp>
      <p:sp>
        <p:nvSpPr>
          <p:cNvPr id="176132" name="AutoShape 4"/>
          <p:cNvSpPr>
            <a:spLocks noChangeArrowheads="1"/>
          </p:cNvSpPr>
          <p:nvPr/>
        </p:nvSpPr>
        <p:spPr bwMode="auto">
          <a:xfrm>
            <a:off x="3276600" y="3141663"/>
            <a:ext cx="288925" cy="431800"/>
          </a:xfrm>
          <a:prstGeom prst="rightArrow">
            <a:avLst>
              <a:gd name="adj1" fmla="val 50000"/>
              <a:gd name="adj2" fmla="val 25000"/>
            </a:avLst>
          </a:prstGeom>
          <a:solidFill>
            <a:schemeClr val="accent1"/>
          </a:solidFill>
          <a:ln w="9525">
            <a:solidFill>
              <a:schemeClr val="tx1"/>
            </a:solidFill>
            <a:miter lim="800000"/>
            <a:headEnd/>
            <a:tailEnd/>
          </a:ln>
          <a:effectLst/>
        </p:spPr>
        <p:txBody>
          <a:bodyPr wrap="none" anchor="ctr"/>
          <a:lstStyle/>
          <a:p>
            <a:endParaRPr lang="en-AU"/>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2"/>
          <p:cNvSpPr>
            <a:spLocks noGrp="1"/>
          </p:cNvSpPr>
          <p:nvPr>
            <p:ph type="title"/>
          </p:nvPr>
        </p:nvSpPr>
        <p:spPr bwMode="auto">
          <a:noFill/>
        </p:spPr>
        <p:txBody>
          <a:bodyPr wrap="square" lIns="91440" tIns="45720" rIns="91440" bIns="45720" numCol="1" anchorCtr="0" compatLnSpc="1">
            <a:prstTxWarp prst="textNoShape">
              <a:avLst/>
            </a:prstTxWarp>
            <a:normAutofit/>
          </a:bodyPr>
          <a:lstStyle/>
          <a:p>
            <a:r>
              <a:rPr lang="en-US" sz="3700" i="1" smtClean="0">
                <a:ln>
                  <a:noFill/>
                </a:ln>
                <a:solidFill>
                  <a:schemeClr val="tx1"/>
                </a:solidFill>
                <a:effectLst/>
              </a:rPr>
              <a:t>Educational psychology and implications</a:t>
            </a:r>
            <a:endParaRPr lang="en-AU" sz="3700" i="1" smtClean="0">
              <a:ln>
                <a:noFill/>
              </a:ln>
              <a:solidFill>
                <a:schemeClr val="tx1"/>
              </a:solidFill>
              <a:effectLst/>
            </a:endParaRPr>
          </a:p>
        </p:txBody>
      </p:sp>
      <p:sp>
        <p:nvSpPr>
          <p:cNvPr id="177155" name="Rectangle 3"/>
          <p:cNvSpPr>
            <a:spLocks noGrp="1"/>
          </p:cNvSpPr>
          <p:nvPr>
            <p:ph idx="1"/>
          </p:nvPr>
        </p:nvSpPr>
        <p:spPr/>
        <p:txBody>
          <a:bodyPr>
            <a:normAutofit fontScale="92500" lnSpcReduction="10000"/>
          </a:bodyPr>
          <a:lstStyle/>
          <a:p>
            <a:r>
              <a:rPr lang="en-US" dirty="0" smtClean="0"/>
              <a:t>Do c</a:t>
            </a:r>
            <a:r>
              <a:rPr lang="en-US" dirty="0" smtClean="0"/>
              <a:t>hildren </a:t>
            </a:r>
            <a:r>
              <a:rPr lang="en-US" dirty="0" smtClean="0"/>
              <a:t>learn the rules and </a:t>
            </a:r>
            <a:r>
              <a:rPr lang="en-US" dirty="0" err="1" smtClean="0"/>
              <a:t>behaviours</a:t>
            </a:r>
            <a:r>
              <a:rPr lang="en-US" dirty="0" smtClean="0"/>
              <a:t> of the group </a:t>
            </a:r>
            <a:r>
              <a:rPr lang="en-US" dirty="0" smtClean="0"/>
              <a:t>through interactions</a:t>
            </a:r>
            <a:r>
              <a:rPr lang="en-US" dirty="0" smtClean="0"/>
              <a:t>?</a:t>
            </a:r>
            <a:endParaRPr lang="en-US" dirty="0" smtClean="0"/>
          </a:p>
          <a:p>
            <a:endParaRPr lang="en-US" dirty="0" smtClean="0"/>
          </a:p>
          <a:p>
            <a:r>
              <a:rPr lang="en-US" dirty="0" smtClean="0"/>
              <a:t>Psychology helps us understand how children think</a:t>
            </a:r>
          </a:p>
          <a:p>
            <a:pPr>
              <a:buFont typeface="Wingdings 2" pitchFamily="18" charset="2"/>
              <a:buNone/>
            </a:pPr>
            <a:endParaRPr lang="en-US" dirty="0" smtClean="0"/>
          </a:p>
          <a:p>
            <a:r>
              <a:rPr lang="en-US" dirty="0" smtClean="0"/>
              <a:t>T</a:t>
            </a:r>
            <a:r>
              <a:rPr lang="en-US" dirty="0" smtClean="0"/>
              <a:t>eachers </a:t>
            </a:r>
            <a:r>
              <a:rPr lang="en-US" dirty="0" smtClean="0"/>
              <a:t>build on their thinking – teachers can determine why a child cannot understand an instruction or your reasoning.  </a:t>
            </a:r>
            <a:endParaRPr lang="en-AU"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i.telegraph.co.uk/telegraph/multimedia/archive/01237/teacher_1237578c.jpg"/>
          <p:cNvPicPr>
            <a:picLocks noChangeAspect="1" noChangeArrowheads="1"/>
          </p:cNvPicPr>
          <p:nvPr/>
        </p:nvPicPr>
        <p:blipFill>
          <a:blip r:embed="rId2" cstate="print"/>
          <a:srcRect/>
          <a:stretch>
            <a:fillRect/>
          </a:stretch>
        </p:blipFill>
        <p:spPr bwMode="auto">
          <a:xfrm>
            <a:off x="323528" y="332657"/>
            <a:ext cx="3600400" cy="3168352"/>
          </a:xfrm>
          <a:prstGeom prst="rect">
            <a:avLst/>
          </a:prstGeom>
          <a:noFill/>
        </p:spPr>
      </p:pic>
      <p:pic>
        <p:nvPicPr>
          <p:cNvPr id="1028" name="Picture 4" descr="http://www.watchmojo.com/blogs/images/teacher.jpg"/>
          <p:cNvPicPr>
            <a:picLocks noChangeAspect="1" noChangeArrowheads="1"/>
          </p:cNvPicPr>
          <p:nvPr/>
        </p:nvPicPr>
        <p:blipFill>
          <a:blip r:embed="rId3" cstate="print"/>
          <a:srcRect/>
          <a:stretch>
            <a:fillRect/>
          </a:stretch>
        </p:blipFill>
        <p:spPr bwMode="auto">
          <a:xfrm>
            <a:off x="4427984" y="332657"/>
            <a:ext cx="3938017" cy="3170992"/>
          </a:xfrm>
          <a:prstGeom prst="rect">
            <a:avLst/>
          </a:prstGeom>
          <a:noFill/>
        </p:spPr>
      </p:pic>
      <p:pic>
        <p:nvPicPr>
          <p:cNvPr id="1030" name="Picture 6" descr="http://www.cosmosmagazine.com/files/imagecache/news/files/news/school-children_290909.jpg"/>
          <p:cNvPicPr>
            <a:picLocks noChangeAspect="1" noChangeArrowheads="1"/>
          </p:cNvPicPr>
          <p:nvPr/>
        </p:nvPicPr>
        <p:blipFill>
          <a:blip r:embed="rId4" cstate="print"/>
          <a:srcRect/>
          <a:stretch>
            <a:fillRect/>
          </a:stretch>
        </p:blipFill>
        <p:spPr bwMode="auto">
          <a:xfrm>
            <a:off x="2555776" y="3573016"/>
            <a:ext cx="3168352" cy="3193033"/>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Theoretical Bases for Discipline</a:t>
            </a:r>
            <a:endParaRPr lang="en-AU" dirty="0"/>
          </a:p>
        </p:txBody>
      </p:sp>
      <p:sp>
        <p:nvSpPr>
          <p:cNvPr id="3" name="Content Placeholder 2"/>
          <p:cNvSpPr>
            <a:spLocks noGrp="1"/>
          </p:cNvSpPr>
          <p:nvPr>
            <p:ph idx="1"/>
          </p:nvPr>
        </p:nvSpPr>
        <p:spPr>
          <a:xfrm>
            <a:off x="457200" y="1600201"/>
            <a:ext cx="8229600" cy="2188840"/>
          </a:xfrm>
        </p:spPr>
        <p:txBody>
          <a:bodyPr/>
          <a:lstStyle/>
          <a:p>
            <a:r>
              <a:rPr lang="en-AU" dirty="0" smtClean="0"/>
              <a:t>Management</a:t>
            </a:r>
          </a:p>
          <a:p>
            <a:r>
              <a:rPr lang="en-AU" dirty="0" smtClean="0"/>
              <a:t>Leadership</a:t>
            </a:r>
          </a:p>
          <a:p>
            <a:r>
              <a:rPr lang="en-AU" dirty="0" smtClean="0"/>
              <a:t>Non </a:t>
            </a:r>
            <a:r>
              <a:rPr lang="en-AU" dirty="0" smtClean="0"/>
              <a:t>Directive – student autonomy</a:t>
            </a:r>
            <a:endParaRPr lang="en-A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p:cNvSpPr>
          <p:nvPr>
            <p:ph type="title"/>
          </p:nvPr>
        </p:nvSpPr>
        <p:spPr bwMode="auto">
          <a:noFill/>
        </p:spPr>
        <p:txBody>
          <a:bodyPr wrap="square" lIns="91440" tIns="45720" rIns="91440" bIns="45720" numCol="1" anchorCtr="0" compatLnSpc="1">
            <a:prstTxWarp prst="textNoShape">
              <a:avLst/>
            </a:prstTxWarp>
            <a:normAutofit/>
          </a:bodyPr>
          <a:lstStyle/>
          <a:p>
            <a:r>
              <a:rPr lang="en-US" sz="3700" i="1" smtClean="0">
                <a:ln>
                  <a:noFill/>
                </a:ln>
                <a:solidFill>
                  <a:schemeClr val="tx1"/>
                </a:solidFill>
                <a:effectLst/>
              </a:rPr>
              <a:t>Problems and issues in discipline</a:t>
            </a:r>
            <a:endParaRPr lang="en-AU" sz="3700" i="1" smtClean="0">
              <a:ln>
                <a:noFill/>
              </a:ln>
              <a:solidFill>
                <a:schemeClr val="tx1"/>
              </a:solidFill>
              <a:effectLst/>
            </a:endParaRPr>
          </a:p>
        </p:txBody>
      </p:sp>
      <p:sp>
        <p:nvSpPr>
          <p:cNvPr id="141315" name="Rectangle 3"/>
          <p:cNvSpPr>
            <a:spLocks noGrp="1"/>
          </p:cNvSpPr>
          <p:nvPr>
            <p:ph idx="1"/>
          </p:nvPr>
        </p:nvSpPr>
        <p:spPr/>
        <p:txBody>
          <a:bodyPr/>
          <a:lstStyle/>
          <a:p>
            <a:pPr>
              <a:buFont typeface="Wingdings 2" pitchFamily="18" charset="2"/>
              <a:buNone/>
            </a:pPr>
            <a:r>
              <a:rPr lang="en-US" dirty="0" smtClean="0"/>
              <a:t>The </a:t>
            </a:r>
            <a:r>
              <a:rPr lang="en-US" dirty="0" smtClean="0"/>
              <a:t>causes:</a:t>
            </a:r>
            <a:endParaRPr lang="en-US" dirty="0" smtClean="0"/>
          </a:p>
          <a:p>
            <a:endParaRPr lang="en-US" dirty="0" smtClean="0"/>
          </a:p>
          <a:p>
            <a:pPr>
              <a:buFont typeface="Wingdings 2" pitchFamily="18" charset="2"/>
              <a:buNone/>
            </a:pPr>
            <a:r>
              <a:rPr lang="en-US" dirty="0" smtClean="0"/>
              <a:t>Home, society and school </a:t>
            </a:r>
            <a:endParaRPr lang="en-AU"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US" i="1" smtClean="0">
                <a:ln>
                  <a:noFill/>
                </a:ln>
                <a:solidFill>
                  <a:schemeClr val="tx1"/>
                </a:solidFill>
                <a:effectLst/>
              </a:rPr>
              <a:t>Discipline models</a:t>
            </a:r>
            <a:r>
              <a:rPr lang="en-US" smtClean="0">
                <a:ln>
                  <a:noFill/>
                </a:ln>
                <a:solidFill>
                  <a:schemeClr val="tx1"/>
                </a:solidFill>
                <a:effectLst/>
              </a:rPr>
              <a:t> </a:t>
            </a:r>
            <a:endParaRPr lang="en-AU" smtClean="0">
              <a:ln>
                <a:noFill/>
              </a:ln>
              <a:solidFill>
                <a:schemeClr val="tx1"/>
              </a:solidFill>
              <a:effectLst/>
            </a:endParaRPr>
          </a:p>
        </p:txBody>
      </p:sp>
      <p:sp>
        <p:nvSpPr>
          <p:cNvPr id="162819" name="Rectangle 3"/>
          <p:cNvSpPr>
            <a:spLocks noGrp="1"/>
          </p:cNvSpPr>
          <p:nvPr>
            <p:ph idx="1"/>
          </p:nvPr>
        </p:nvSpPr>
        <p:spPr/>
        <p:txBody>
          <a:bodyPr/>
          <a:lstStyle/>
          <a:p>
            <a:r>
              <a:rPr lang="en-US" dirty="0" smtClean="0"/>
              <a:t>The theory of </a:t>
            </a:r>
            <a:r>
              <a:rPr lang="en-US" dirty="0" err="1" smtClean="0"/>
              <a:t>behaviour</a:t>
            </a:r>
            <a:endParaRPr lang="en-US" dirty="0" smtClean="0"/>
          </a:p>
          <a:p>
            <a:r>
              <a:rPr lang="en-US" dirty="0" smtClean="0"/>
              <a:t>The principles </a:t>
            </a:r>
          </a:p>
          <a:p>
            <a:r>
              <a:rPr lang="en-US" dirty="0" smtClean="0"/>
              <a:t>The preventative strategies </a:t>
            </a:r>
          </a:p>
          <a:p>
            <a:r>
              <a:rPr lang="en-US" dirty="0" smtClean="0"/>
              <a:t>The corrective strategies </a:t>
            </a:r>
          </a:p>
          <a:p>
            <a:r>
              <a:rPr lang="en-US" dirty="0" smtClean="0"/>
              <a:t>The issues to </a:t>
            </a:r>
            <a:r>
              <a:rPr lang="en-US" dirty="0" smtClean="0"/>
              <a:t>consider</a:t>
            </a:r>
          </a:p>
          <a:p>
            <a:endParaRPr lang="en-US" dirty="0" smtClean="0"/>
          </a:p>
          <a:p>
            <a:r>
              <a:rPr lang="en-US" dirty="0" smtClean="0"/>
              <a:t>Summary of models pg 291 – 307 text</a:t>
            </a:r>
            <a:endParaRPr lang="en-AU"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1423</TotalTime>
  <Words>844</Words>
  <Application>Microsoft Office PowerPoint</Application>
  <PresentationFormat>On-screen Show (4:3)</PresentationFormat>
  <Paragraphs>144</Paragraphs>
  <Slides>30</Slides>
  <Notes>1</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Office Theme</vt:lpstr>
      <vt:lpstr>The classroom, discipline, management and me Week 13  </vt:lpstr>
      <vt:lpstr>Slide 2</vt:lpstr>
      <vt:lpstr>Slide 3</vt:lpstr>
      <vt:lpstr>Educational psychology</vt:lpstr>
      <vt:lpstr>Educational psychology and implications</vt:lpstr>
      <vt:lpstr>Slide 6</vt:lpstr>
      <vt:lpstr>Theoretical Bases for Discipline</vt:lpstr>
      <vt:lpstr>Problems and issues in discipline</vt:lpstr>
      <vt:lpstr>Discipline models </vt:lpstr>
      <vt:lpstr>Taking responsibility for discipline</vt:lpstr>
      <vt:lpstr>Managing diverse cultures </vt:lpstr>
      <vt:lpstr>The five types of misbehaviour</vt:lpstr>
      <vt:lpstr>Duty of Care </vt:lpstr>
      <vt:lpstr>Could you:</vt:lpstr>
      <vt:lpstr>Teacher Presence</vt:lpstr>
      <vt:lpstr>Preventative management strategies</vt:lpstr>
      <vt:lpstr>Supportive management strategies</vt:lpstr>
      <vt:lpstr>Corrective management strategies – Breaking the cycle</vt:lpstr>
      <vt:lpstr>Violence in Schools</vt:lpstr>
      <vt:lpstr>Study into School Violence </vt:lpstr>
      <vt:lpstr>Two key Findings:</vt:lpstr>
      <vt:lpstr>Students are more likely to have attacked someone if:</vt:lpstr>
      <vt:lpstr>School factors:</vt:lpstr>
      <vt:lpstr>What can be done?</vt:lpstr>
      <vt:lpstr>Slide 25</vt:lpstr>
      <vt:lpstr>KidsMatter Primary Framework</vt:lpstr>
      <vt:lpstr>Components of the Program:</vt:lpstr>
      <vt:lpstr>Slide 28</vt:lpstr>
      <vt:lpstr>Examination format 2010 </vt:lpstr>
      <vt:lpstr>Finally...</vt:lpstr>
    </vt:vector>
  </TitlesOfParts>
  <Company>The University Of Notre Dame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The University Of Notre Dame</dc:creator>
  <cp:lastModifiedBy>ITS</cp:lastModifiedBy>
  <cp:revision>232</cp:revision>
  <dcterms:created xsi:type="dcterms:W3CDTF">2009-06-22T04:16:40Z</dcterms:created>
  <dcterms:modified xsi:type="dcterms:W3CDTF">2010-10-20T23:00:56Z</dcterms:modified>
</cp:coreProperties>
</file>